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0" r:id="rId1"/>
  </p:sldMasterIdLst>
  <p:sldIdLst>
    <p:sldId id="257" r:id="rId2"/>
    <p:sldId id="269" r:id="rId3"/>
    <p:sldId id="260" r:id="rId4"/>
    <p:sldId id="261" r:id="rId5"/>
    <p:sldId id="262" r:id="rId6"/>
    <p:sldId id="264" r:id="rId7"/>
    <p:sldId id="265" r:id="rId8"/>
    <p:sldId id="266" r:id="rId9"/>
    <p:sldId id="268" r:id="rId10"/>
    <p:sldId id="270" r:id="rId11"/>
    <p:sldId id="271" r:id="rId12"/>
    <p:sldId id="272" r:id="rId13"/>
    <p:sldId id="273" r:id="rId14"/>
    <p:sldId id="274" r:id="rId15"/>
    <p:sldId id="267"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kumimoji="0" lang="ru-RU"/>
              <a:t>Образец заголовка</a:t>
            </a:r>
            <a:endParaRPr kumimoji="0"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a:t>Образец подзаголовка</a:t>
            </a:r>
            <a:endParaRPr kumimoji="0" lang="en-US"/>
          </a:p>
        </p:txBody>
      </p:sp>
      <p:sp>
        <p:nvSpPr>
          <p:cNvPr id="7" name="Дата 6"/>
          <p:cNvSpPr>
            <a:spLocks noGrp="1"/>
          </p:cNvSpPr>
          <p:nvPr>
            <p:ph type="dt" sz="half" idx="10"/>
          </p:nvPr>
        </p:nvSpPr>
        <p:spPr/>
        <p:txBody>
          <a:bodyPr/>
          <a:lstStyle/>
          <a:p>
            <a:fld id="{B4C71EC6-210F-42DE-9C53-41977AD35B3D}" type="datetimeFigureOut">
              <a:rPr lang="ru-RU" smtClean="0"/>
              <a:pPr/>
              <a:t>26.01.2025</a:t>
            </a:fld>
            <a:endParaRPr lang="ru-RU" dirty="0"/>
          </a:p>
        </p:txBody>
      </p:sp>
      <p:sp>
        <p:nvSpPr>
          <p:cNvPr id="20" name="Нижний колонтитул 19"/>
          <p:cNvSpPr>
            <a:spLocks noGrp="1"/>
          </p:cNvSpPr>
          <p:nvPr>
            <p:ph type="ftr" sz="quarter" idx="11"/>
          </p:nvPr>
        </p:nvSpPr>
        <p:spPr/>
        <p:txBody>
          <a:bodyPr/>
          <a:lstStyle/>
          <a:p>
            <a:endParaRPr lang="ru-RU" dirty="0"/>
          </a:p>
        </p:txBody>
      </p:sp>
      <p:sp>
        <p:nvSpPr>
          <p:cNvPr id="10" name="Номер слайда 9"/>
          <p:cNvSpPr>
            <a:spLocks noGrp="1"/>
          </p:cNvSpPr>
          <p:nvPr>
            <p:ph type="sldNum" sz="quarter" idx="12"/>
          </p:nvPr>
        </p:nvSpPr>
        <p:spPr/>
        <p:txBody>
          <a:bodyPr/>
          <a:lstStyle/>
          <a:p>
            <a:fld id="{B19B0651-EE4F-4900-A07F-96A6BFA9D0F0}" type="slidenum">
              <a:rPr lang="ru-RU" smtClean="0"/>
              <a:pPr/>
              <a:t>‹#›</a:t>
            </a:fld>
            <a:endParaRPr lang="ru-RU" dirty="0"/>
          </a:p>
        </p:txBody>
      </p:sp>
      <p:sp>
        <p:nvSpPr>
          <p:cNvPr id="8"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Овал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pPr/>
              <a:t>26.01.2025</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pPr/>
              <a:t>26.01.2025</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pPr/>
              <a:t>26.01.2025</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ru-RU"/>
              <a:t>Образец заголовка</a:t>
            </a:r>
            <a:endParaRPr kumimoji="0"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pPr/>
              <a:t>26.01.2025</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dirty="0"/>
          </a:p>
        </p:txBody>
      </p:sp>
      <p:sp>
        <p:nvSpPr>
          <p:cNvPr id="10" name="Прямоугольник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Овал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p>
            <a:r>
              <a:rPr kumimoji="0" lang="ru-RU"/>
              <a:t>Образец заголовка</a:t>
            </a:r>
            <a:endParaRPr kumimoji="0" lang="en-US"/>
          </a:p>
        </p:txBody>
      </p:sp>
      <p:sp>
        <p:nvSpPr>
          <p:cNvPr id="3" name="Содержимое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Содержимое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p:txBody>
          <a:bodyPr/>
          <a:lstStyle/>
          <a:p>
            <a:fld id="{B4C71EC6-210F-42DE-9C53-41977AD35B3D}" type="datetimeFigureOut">
              <a:rPr lang="ru-RU" smtClean="0"/>
              <a:pPr/>
              <a:t>26.01.2025</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ru-RU"/>
              <a:t>Образец заголовка</a:t>
            </a:r>
            <a:endParaRPr kumimoji="0"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a:t>Образец текста</a:t>
            </a:r>
          </a:p>
        </p:txBody>
      </p:sp>
      <p:sp>
        <p:nvSpPr>
          <p:cNvPr id="5" name="Содержимое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6" name="Содержимое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7" name="Дата 6"/>
          <p:cNvSpPr>
            <a:spLocks noGrp="1"/>
          </p:cNvSpPr>
          <p:nvPr>
            <p:ph type="dt" sz="half" idx="10"/>
          </p:nvPr>
        </p:nvSpPr>
        <p:spPr/>
        <p:txBody>
          <a:bodyPr/>
          <a:lstStyle/>
          <a:p>
            <a:fld id="{B4C71EC6-210F-42DE-9C53-41977AD35B3D}" type="datetimeFigureOut">
              <a:rPr lang="ru-RU" smtClean="0"/>
              <a:pPr/>
              <a:t>26.01.2025</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B19B0651-EE4F-4900-A07F-96A6BFA9D0F0}" type="slidenum">
              <a:rPr lang="ru-RU" smtClean="0"/>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nchor="ctr"/>
          <a:lstStyle/>
          <a:p>
            <a:r>
              <a:rPr kumimoji="0" lang="ru-RU"/>
              <a:t>Образец заголовка</a:t>
            </a:r>
            <a:endParaRPr kumimoji="0" lang="en-US"/>
          </a:p>
        </p:txBody>
      </p:sp>
      <p:sp>
        <p:nvSpPr>
          <p:cNvPr id="3" name="Дата 2"/>
          <p:cNvSpPr>
            <a:spLocks noGrp="1"/>
          </p:cNvSpPr>
          <p:nvPr>
            <p:ph type="dt" sz="half" idx="10"/>
          </p:nvPr>
        </p:nvSpPr>
        <p:spPr/>
        <p:txBody>
          <a:bodyPr/>
          <a:lstStyle/>
          <a:p>
            <a:fld id="{B4C71EC6-210F-42DE-9C53-41977AD35B3D}" type="datetimeFigureOut">
              <a:rPr lang="ru-RU" smtClean="0"/>
              <a:pPr/>
              <a:t>26.01.2025</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B19B0651-EE4F-4900-A07F-96A6BFA9D0F0}" type="slidenum">
              <a:rPr lang="ru-RU" smtClean="0"/>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Дата 1"/>
          <p:cNvSpPr>
            <a:spLocks noGrp="1"/>
          </p:cNvSpPr>
          <p:nvPr>
            <p:ph type="dt" sz="half" idx="10"/>
          </p:nvPr>
        </p:nvSpPr>
        <p:spPr/>
        <p:txBody>
          <a:bodyPr/>
          <a:lstStyle/>
          <a:p>
            <a:fld id="{B4C71EC6-210F-42DE-9C53-41977AD35B3D}" type="datetimeFigureOut">
              <a:rPr lang="ru-RU" smtClean="0"/>
              <a:pPr/>
              <a:t>26.01.2025</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B19B0651-EE4F-4900-A07F-96A6BFA9D0F0}" type="slidenum">
              <a:rPr lang="ru-RU" smtClean="0"/>
              <a:pPr/>
              <a:t>‹#›</a:t>
            </a:fld>
            <a:endParaRPr lang="ru-RU" dirty="0"/>
          </a:p>
        </p:txBody>
      </p:sp>
      <p:sp>
        <p:nvSpPr>
          <p:cNvPr id="6" name="Прямоугольник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ru-RU"/>
              <a:t>Образец заголовка</a:t>
            </a:r>
            <a:endParaRPr kumimoji="0"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a:t>Образец текста</a:t>
            </a:r>
          </a:p>
        </p:txBody>
      </p:sp>
      <p:sp>
        <p:nvSpPr>
          <p:cNvPr id="4" name="Содержимое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p:txBody>
          <a:bodyPr/>
          <a:lstStyle/>
          <a:p>
            <a:fld id="{B4C71EC6-210F-42DE-9C53-41977AD35B3D}" type="datetimeFigureOut">
              <a:rPr lang="ru-RU" smtClean="0"/>
              <a:pPr/>
              <a:t>26.01.2025</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ru-RU"/>
              <a:t>Образец заголовка</a:t>
            </a:r>
            <a:endParaRPr kumimoji="0" lang="en-US"/>
          </a:p>
        </p:txBody>
      </p:sp>
      <p:sp>
        <p:nvSpPr>
          <p:cNvPr id="5" name="Дата 4"/>
          <p:cNvSpPr>
            <a:spLocks noGrp="1"/>
          </p:cNvSpPr>
          <p:nvPr>
            <p:ph type="dt" sz="half" idx="10"/>
          </p:nvPr>
        </p:nvSpPr>
        <p:spPr/>
        <p:txBody>
          <a:bodyPr/>
          <a:lstStyle/>
          <a:p>
            <a:fld id="{B4C71EC6-210F-42DE-9C53-41977AD35B3D}" type="datetimeFigureOut">
              <a:rPr lang="ru-RU" smtClean="0"/>
              <a:pPr/>
              <a:t>26.01.2025</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dirty="0"/>
          </a:p>
        </p:txBody>
      </p:sp>
      <p:sp>
        <p:nvSpPr>
          <p:cNvPr id="8" name="Прямоуголь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ru-RU"/>
              <a:t>Вставка рисунка</a:t>
            </a:r>
            <a:endParaRPr kumimoji="0" lang="en-US" dirty="0"/>
          </a:p>
        </p:txBody>
      </p:sp>
      <p:sp>
        <p:nvSpPr>
          <p:cNvPr id="9" name="Блок-схема: процесс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Блок-схема: процесс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Овал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Заголовок 4"/>
          <p:cNvSpPr>
            <a:spLocks noGrp="1"/>
          </p:cNvSpPr>
          <p:nvPr>
            <p:ph type="title"/>
          </p:nvPr>
        </p:nvSpPr>
        <p:spPr>
          <a:xfrm>
            <a:off x="1435608" y="274638"/>
            <a:ext cx="7498080" cy="1143000"/>
          </a:xfrm>
          <a:prstGeom prst="rect">
            <a:avLst/>
          </a:prstGeom>
        </p:spPr>
        <p:txBody>
          <a:bodyPr anchor="ctr">
            <a:normAutofit/>
          </a:bodyPr>
          <a:lstStyle/>
          <a:p>
            <a:r>
              <a:rPr kumimoji="0" lang="ru-RU"/>
              <a:t>Образец заголовка</a:t>
            </a:r>
            <a:endParaRPr kumimoji="0" lang="en-US"/>
          </a:p>
        </p:txBody>
      </p:sp>
      <p:sp>
        <p:nvSpPr>
          <p:cNvPr id="9" name="Текст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ru-RU"/>
              <a:t>Образец текста</a:t>
            </a:r>
          </a:p>
          <a:p>
            <a:pPr lvl="1" eaLnBrk="1" latinLnBrk="0" hangingPunct="1"/>
            <a:r>
              <a:rPr kumimoji="0" lang="ru-RU"/>
              <a:t>Второй уровень</a:t>
            </a:r>
          </a:p>
          <a:p>
            <a:pPr lvl="2" eaLnBrk="1" latinLnBrk="0" hangingPunct="1"/>
            <a:r>
              <a:rPr kumimoji="0" lang="ru-RU"/>
              <a:t>Третий уровень</a:t>
            </a:r>
          </a:p>
          <a:p>
            <a:pPr lvl="3" eaLnBrk="1" latinLnBrk="0" hangingPunct="1"/>
            <a:r>
              <a:rPr kumimoji="0" lang="ru-RU"/>
              <a:t>Четвертый уровень</a:t>
            </a:r>
          </a:p>
          <a:p>
            <a:pPr lvl="4" eaLnBrk="1" latinLnBrk="0" hangingPunct="1"/>
            <a:r>
              <a:rPr kumimoji="0" lang="ru-RU"/>
              <a:t>Пятый уровень</a:t>
            </a:r>
            <a:endParaRPr kumimoji="0" lang="en-US"/>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B4C71EC6-210F-42DE-9C53-41977AD35B3D}" type="datetimeFigureOut">
              <a:rPr lang="ru-RU" smtClean="0"/>
              <a:pPr/>
              <a:t>26.01.2025</a:t>
            </a:fld>
            <a:endParaRPr lang="ru-RU" dirty="0"/>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ru-RU" dirty="0"/>
          </a:p>
        </p:txBody>
      </p:sp>
      <p:sp>
        <p:nvSpPr>
          <p:cNvPr id="22" name="Номер слайда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B19B0651-EE4F-4900-A07F-96A6BFA9D0F0}" type="slidenum">
              <a:rPr lang="ru-RU" smtClean="0"/>
              <a:pPr/>
              <a:t>‹#›</a:t>
            </a:fld>
            <a:endParaRPr lang="ru-RU" dirty="0"/>
          </a:p>
        </p:txBody>
      </p:sp>
      <p:sp>
        <p:nvSpPr>
          <p:cNvPr id="15" name="Прямоугольник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6.xm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062012.imgbb.ru/4/c/e/4ce82d200dc8863f75dbed911e3f889c.jpg"/>
          <p:cNvPicPr>
            <a:picLocks noChangeAspect="1" noChangeArrowheads="1"/>
          </p:cNvPicPr>
          <p:nvPr/>
        </p:nvPicPr>
        <p:blipFill>
          <a:blip r:embed="rId2" cstate="print"/>
          <a:srcRect/>
          <a:stretch>
            <a:fillRect/>
          </a:stretch>
        </p:blipFill>
        <p:spPr bwMode="auto">
          <a:xfrm>
            <a:off x="2143108" y="1571612"/>
            <a:ext cx="6000792" cy="1857388"/>
          </a:xfrm>
          <a:prstGeom prst="rect">
            <a:avLst/>
          </a:prstGeom>
          <a:noFill/>
        </p:spPr>
      </p:pic>
      <p:sp>
        <p:nvSpPr>
          <p:cNvPr id="2" name="Заголовок 1"/>
          <p:cNvSpPr>
            <a:spLocks noGrp="1"/>
          </p:cNvSpPr>
          <p:nvPr>
            <p:ph type="ctrTitle"/>
          </p:nvPr>
        </p:nvSpPr>
        <p:spPr>
          <a:xfrm>
            <a:off x="1000100" y="1071546"/>
            <a:ext cx="7776864" cy="3071834"/>
          </a:xfrm>
        </p:spPr>
        <p:txBody>
          <a:bodyPr anchor="ctr">
            <a:normAutofit fontScale="90000"/>
          </a:bodyPr>
          <a:lstStyle/>
          <a:p>
            <a:pPr algn="ctr"/>
            <a:r>
              <a:rPr lang="ru-RU" sz="4400" b="1" dirty="0" smtClean="0">
                <a:solidFill>
                  <a:srgbClr val="002060"/>
                </a:solidFill>
              </a:rPr>
              <a:t/>
            </a:r>
            <a:br>
              <a:rPr lang="ru-RU" sz="4400" b="1" dirty="0" smtClean="0">
                <a:solidFill>
                  <a:srgbClr val="002060"/>
                </a:solidFill>
              </a:rPr>
            </a:br>
            <a:r>
              <a:rPr lang="kk-KZ" sz="4400" b="1" dirty="0" smtClean="0">
                <a:solidFill>
                  <a:srgbClr val="002060"/>
                </a:solidFill>
              </a:rPr>
              <a:t>Балалардың сөздік қорын қалай жақсартуға болады?</a:t>
            </a:r>
            <a:r>
              <a:rPr lang="ru-RU" sz="4400" dirty="0" smtClean="0">
                <a:solidFill>
                  <a:srgbClr val="002060"/>
                </a:solidFill>
              </a:rPr>
              <a:t/>
            </a:r>
            <a:br>
              <a:rPr lang="ru-RU" sz="4400" dirty="0" smtClean="0">
                <a:solidFill>
                  <a:srgbClr val="002060"/>
                </a:solidFill>
              </a:rPr>
            </a:br>
            <a:r>
              <a:rPr lang="ru-RU" sz="4400" dirty="0" smtClean="0"/>
              <a:t/>
            </a:r>
            <a:br>
              <a:rPr lang="ru-RU" sz="4400" dirty="0" smtClean="0"/>
            </a:br>
            <a:r>
              <a:rPr lang="ru-RU" sz="4400" dirty="0" smtClean="0"/>
              <a:t/>
            </a:r>
            <a:br>
              <a:rPr lang="ru-RU" sz="4400" dirty="0" smtClean="0"/>
            </a:br>
            <a:r>
              <a:rPr lang="ru-RU" sz="4400" dirty="0" smtClean="0"/>
              <a:t/>
            </a:r>
            <a:br>
              <a:rPr lang="ru-RU" sz="4400" dirty="0" smtClean="0"/>
            </a:br>
            <a:r>
              <a:rPr lang="ru-RU" sz="4400" b="1" dirty="0" smtClean="0"/>
              <a:t>«</a:t>
            </a:r>
            <a:r>
              <a:rPr lang="ru-RU" sz="4400" b="1" dirty="0"/>
              <a:t>Обогащение                                                          словарного запаса детей</a:t>
            </a:r>
            <a:br>
              <a:rPr lang="ru-RU" sz="4400" b="1" dirty="0"/>
            </a:br>
            <a:r>
              <a:rPr lang="ru-RU" sz="4400" b="1" dirty="0"/>
              <a:t>дошкольного возраста»</a:t>
            </a:r>
          </a:p>
        </p:txBody>
      </p:sp>
      <p:sp>
        <p:nvSpPr>
          <p:cNvPr id="3" name="Подзаголовок 2"/>
          <p:cNvSpPr>
            <a:spLocks noGrp="1"/>
          </p:cNvSpPr>
          <p:nvPr>
            <p:ph type="subTitle" idx="1"/>
          </p:nvPr>
        </p:nvSpPr>
        <p:spPr>
          <a:xfrm>
            <a:off x="3500430" y="5500702"/>
            <a:ext cx="5464058" cy="785818"/>
          </a:xfrm>
        </p:spPr>
        <p:txBody>
          <a:bodyPr>
            <a:normAutofit fontScale="92500" lnSpcReduction="10000"/>
          </a:bodyPr>
          <a:lstStyle/>
          <a:p>
            <a:pPr algn="r"/>
            <a:r>
              <a:rPr lang="ru-RU" sz="2400" b="1" dirty="0" smtClean="0">
                <a:solidFill>
                  <a:srgbClr val="002060"/>
                </a:solidFill>
                <a:latin typeface="+mj-lt"/>
              </a:rPr>
              <a:t>Воспитатель</a:t>
            </a:r>
            <a:endParaRPr lang="ru-RU" sz="2400" b="1" dirty="0">
              <a:solidFill>
                <a:srgbClr val="002060"/>
              </a:solidFill>
              <a:latin typeface="+mj-lt"/>
            </a:endParaRPr>
          </a:p>
          <a:p>
            <a:pPr algn="r"/>
            <a:r>
              <a:rPr lang="ru-RU" sz="2400" b="1" dirty="0" err="1" smtClean="0">
                <a:solidFill>
                  <a:srgbClr val="002060"/>
                </a:solidFill>
                <a:latin typeface="+mj-lt"/>
              </a:rPr>
              <a:t>Алшинбаева</a:t>
            </a:r>
            <a:r>
              <a:rPr lang="ru-RU" sz="2400" b="1" dirty="0" smtClean="0">
                <a:solidFill>
                  <a:srgbClr val="002060"/>
                </a:solidFill>
                <a:latin typeface="+mj-lt"/>
              </a:rPr>
              <a:t> Динара </a:t>
            </a:r>
            <a:r>
              <a:rPr lang="ru-RU" sz="2400" b="1" dirty="0" err="1" smtClean="0">
                <a:solidFill>
                  <a:srgbClr val="002060"/>
                </a:solidFill>
                <a:latin typeface="+mj-lt"/>
              </a:rPr>
              <a:t>Бейсенбаевна</a:t>
            </a:r>
            <a:endParaRPr lang="ru-RU" sz="2400" b="1" dirty="0">
              <a:solidFill>
                <a:srgbClr val="002060"/>
              </a:solidFill>
              <a:latin typeface="+mj-lt"/>
            </a:endParaRPr>
          </a:p>
        </p:txBody>
      </p:sp>
    </p:spTree>
    <p:extLst>
      <p:ext uri="{BB962C8B-B14F-4D97-AF65-F5344CB8AC3E}">
        <p14:creationId xmlns="" xmlns:p14="http://schemas.microsoft.com/office/powerpoint/2010/main" val="1625974533"/>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071538" y="428604"/>
            <a:ext cx="7572412" cy="2308324"/>
          </a:xfrm>
          <a:prstGeom prst="rect">
            <a:avLst/>
          </a:prstGeom>
        </p:spPr>
        <p:txBody>
          <a:bodyPr wrap="square">
            <a:spAutoFit/>
          </a:bodyPr>
          <a:lstStyle/>
          <a:p>
            <a:r>
              <a:rPr lang="kk-KZ" sz="2400" b="1" dirty="0" smtClean="0">
                <a:solidFill>
                  <a:schemeClr val="accent2">
                    <a:lumMod val="75000"/>
                  </a:schemeClr>
                </a:solidFill>
              </a:rPr>
              <a:t>Ойын баланың өмірінде маңызды; ол ересек адам үшін әрекет, жұмыс немесе қызмет сияқты мағынаға ие. Бала ойында қандай болса, ол есейгенде көп жағдайда жұмыста болады. Сондықтан болашақ көшбасшыны тәрбиелеу ең алдымен ойында болады.</a:t>
            </a:r>
            <a:endParaRPr lang="ru-RU" sz="2400" b="1" dirty="0">
              <a:solidFill>
                <a:schemeClr val="accent2">
                  <a:lumMod val="75000"/>
                </a:schemeClr>
              </a:solidFill>
            </a:endParaRPr>
          </a:p>
        </p:txBody>
      </p:sp>
      <p:pic>
        <p:nvPicPr>
          <p:cNvPr id="5" name="Picture 2" descr="C:\Users\атбасар\Desktop\1_13.jpg"/>
          <p:cNvPicPr>
            <a:picLocks noChangeAspect="1" noChangeArrowheads="1"/>
          </p:cNvPicPr>
          <p:nvPr/>
        </p:nvPicPr>
        <p:blipFill>
          <a:blip r:embed="rId2"/>
          <a:srcRect/>
          <a:stretch>
            <a:fillRect/>
          </a:stretch>
        </p:blipFill>
        <p:spPr bwMode="auto">
          <a:xfrm>
            <a:off x="1142976" y="2786058"/>
            <a:ext cx="7572428" cy="4071942"/>
          </a:xfrm>
          <a:prstGeom prst="rect">
            <a:avLst/>
          </a:prstGeom>
          <a:noFill/>
        </p:spPr>
      </p:pic>
    </p:spTree>
  </p:cSld>
  <p:clrMapOvr>
    <a:masterClrMapping/>
  </p:clrMapOvr>
  <p:transition>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атбасар\Desktop\7_2.jpg"/>
          <p:cNvPicPr>
            <a:picLocks noChangeAspect="1" noChangeArrowheads="1"/>
          </p:cNvPicPr>
          <p:nvPr/>
        </p:nvPicPr>
        <p:blipFill>
          <a:blip r:embed="rId2"/>
          <a:srcRect/>
          <a:stretch>
            <a:fillRect/>
          </a:stretch>
        </p:blipFill>
        <p:spPr bwMode="auto">
          <a:xfrm>
            <a:off x="1000100" y="357166"/>
            <a:ext cx="7643866" cy="6000792"/>
          </a:xfrm>
          <a:prstGeom prst="rect">
            <a:avLst/>
          </a:prstGeom>
          <a:noFill/>
        </p:spPr>
      </p:pic>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атбасар\Desktop\2_13.jpg"/>
          <p:cNvPicPr>
            <a:picLocks noChangeAspect="1" noChangeArrowheads="1"/>
          </p:cNvPicPr>
          <p:nvPr/>
        </p:nvPicPr>
        <p:blipFill>
          <a:blip r:embed="rId2"/>
          <a:srcRect/>
          <a:stretch>
            <a:fillRect/>
          </a:stretch>
        </p:blipFill>
        <p:spPr bwMode="auto">
          <a:xfrm>
            <a:off x="1071538" y="500042"/>
            <a:ext cx="7858180" cy="6143668"/>
          </a:xfrm>
          <a:prstGeom prst="rect">
            <a:avLst/>
          </a:prstGeom>
          <a:noFill/>
        </p:spPr>
      </p:pic>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атбасар\Desktop\3_14.jpg"/>
          <p:cNvPicPr>
            <a:picLocks noChangeAspect="1" noChangeArrowheads="1"/>
          </p:cNvPicPr>
          <p:nvPr/>
        </p:nvPicPr>
        <p:blipFill>
          <a:blip r:embed="rId2"/>
          <a:srcRect/>
          <a:stretch>
            <a:fillRect/>
          </a:stretch>
        </p:blipFill>
        <p:spPr bwMode="auto">
          <a:xfrm>
            <a:off x="1071538" y="285728"/>
            <a:ext cx="7572428" cy="6072230"/>
          </a:xfrm>
          <a:prstGeom prst="rect">
            <a:avLst/>
          </a:prstGeom>
          <a:noFill/>
        </p:spPr>
      </p:pic>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атбасар\Desktop\4_11.jpg"/>
          <p:cNvPicPr>
            <a:picLocks noChangeAspect="1" noChangeArrowheads="1"/>
          </p:cNvPicPr>
          <p:nvPr/>
        </p:nvPicPr>
        <p:blipFill>
          <a:blip r:embed="rId2"/>
          <a:srcRect/>
          <a:stretch>
            <a:fillRect/>
          </a:stretch>
        </p:blipFill>
        <p:spPr bwMode="auto">
          <a:xfrm>
            <a:off x="1214414" y="285728"/>
            <a:ext cx="7643866" cy="6072230"/>
          </a:xfrm>
          <a:prstGeom prst="rect">
            <a:avLst/>
          </a:prstGeom>
          <a:noFill/>
        </p:spPr>
      </p:pic>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маленький ребенок играть с книгой и очки - Стоковое фото Сергей Кобяков #5414439"/>
          <p:cNvPicPr>
            <a:picLocks noChangeAspect="1" noChangeArrowheads="1"/>
          </p:cNvPicPr>
          <p:nvPr/>
        </p:nvPicPr>
        <p:blipFill>
          <a:blip r:embed="rId2" cstate="print"/>
          <a:srcRect/>
          <a:stretch>
            <a:fillRect/>
          </a:stretch>
        </p:blipFill>
        <p:spPr bwMode="auto">
          <a:xfrm>
            <a:off x="1285852" y="4143380"/>
            <a:ext cx="2567375" cy="2439006"/>
          </a:xfrm>
          <a:prstGeom prst="rect">
            <a:avLst/>
          </a:prstGeom>
          <a:noFill/>
        </p:spPr>
      </p:pic>
      <p:sp>
        <p:nvSpPr>
          <p:cNvPr id="2" name="Заголовок 1"/>
          <p:cNvSpPr>
            <a:spLocks noGrp="1"/>
          </p:cNvSpPr>
          <p:nvPr>
            <p:ph type="title"/>
          </p:nvPr>
        </p:nvSpPr>
        <p:spPr>
          <a:xfrm>
            <a:off x="1835696" y="1844824"/>
            <a:ext cx="7107560" cy="3298378"/>
          </a:xfrm>
        </p:spPr>
        <p:txBody>
          <a:bodyPr>
            <a:normAutofit/>
          </a:bodyPr>
          <a:lstStyle/>
          <a:p>
            <a:pPr algn="ctr"/>
            <a:r>
              <a:rPr lang="kk-KZ" sz="6000" b="1" i="1" dirty="0" smtClean="0"/>
              <a:t>Назар аударғаныңызға рақмет!</a:t>
            </a:r>
            <a:endParaRPr lang="ru-RU" sz="6000" b="1" i="1" dirty="0">
              <a:solidFill>
                <a:srgbClr val="00B050"/>
              </a:solidFill>
            </a:endParaRPr>
          </a:p>
        </p:txBody>
      </p:sp>
      <p:pic>
        <p:nvPicPr>
          <p:cNvPr id="1028" name="Picture 4" descr="Чтение для младших школьников - Lugamama - Форум луганских мамочек"/>
          <p:cNvPicPr>
            <a:picLocks noChangeAspect="1" noChangeArrowheads="1"/>
          </p:cNvPicPr>
          <p:nvPr/>
        </p:nvPicPr>
        <p:blipFill>
          <a:blip r:embed="rId3" cstate="print"/>
          <a:srcRect/>
          <a:stretch>
            <a:fillRect/>
          </a:stretch>
        </p:blipFill>
        <p:spPr bwMode="auto">
          <a:xfrm>
            <a:off x="1259632" y="0"/>
            <a:ext cx="2571800" cy="2355776"/>
          </a:xfrm>
          <a:prstGeom prst="rect">
            <a:avLst/>
          </a:prstGeom>
          <a:noFill/>
        </p:spPr>
      </p:pic>
      <p:pic>
        <p:nvPicPr>
          <p:cNvPr id="1032" name="Picture 8" descr="1716.рф: Безопасность детей остается на первом месте"/>
          <p:cNvPicPr>
            <a:picLocks noChangeAspect="1" noChangeArrowheads="1"/>
          </p:cNvPicPr>
          <p:nvPr/>
        </p:nvPicPr>
        <p:blipFill>
          <a:blip r:embed="rId4" cstate="print"/>
          <a:srcRect/>
          <a:stretch>
            <a:fillRect/>
          </a:stretch>
        </p:blipFill>
        <p:spPr bwMode="auto">
          <a:xfrm>
            <a:off x="5580112" y="188640"/>
            <a:ext cx="3340436" cy="2224783"/>
          </a:xfrm>
          <a:prstGeom prst="rect">
            <a:avLst/>
          </a:prstGeom>
          <a:noFill/>
        </p:spPr>
      </p:pic>
    </p:spTree>
    <p:extLst>
      <p:ext uri="{BB962C8B-B14F-4D97-AF65-F5344CB8AC3E}">
        <p14:creationId xmlns="" xmlns:p14="http://schemas.microsoft.com/office/powerpoint/2010/main" val="1501542764"/>
      </p:ext>
    </p:extLst>
  </p:cSld>
  <p:clrMapOvr>
    <a:masterClrMapping/>
  </p:clrMapOvr>
  <mc:AlternateContent xmlns:mc="http://schemas.openxmlformats.org/markup-compatibility/2006">
    <mc:Choice xmlns=""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Рекомендации родителям - instruktor110."/>
          <p:cNvPicPr>
            <a:picLocks noChangeAspect="1" noChangeArrowheads="1"/>
          </p:cNvPicPr>
          <p:nvPr/>
        </p:nvPicPr>
        <p:blipFill>
          <a:blip r:embed="rId2" cstate="print"/>
          <a:srcRect/>
          <a:stretch>
            <a:fillRect/>
          </a:stretch>
        </p:blipFill>
        <p:spPr bwMode="auto">
          <a:xfrm>
            <a:off x="6983760" y="4509120"/>
            <a:ext cx="2160240" cy="2204328"/>
          </a:xfrm>
          <a:prstGeom prst="rect">
            <a:avLst/>
          </a:prstGeom>
          <a:noFill/>
        </p:spPr>
      </p:pic>
      <p:sp>
        <p:nvSpPr>
          <p:cNvPr id="3" name="Содержимое 2"/>
          <p:cNvSpPr>
            <a:spLocks noGrp="1"/>
          </p:cNvSpPr>
          <p:nvPr>
            <p:ph idx="1"/>
          </p:nvPr>
        </p:nvSpPr>
        <p:spPr>
          <a:xfrm>
            <a:off x="1187624" y="188640"/>
            <a:ext cx="7498080" cy="4800600"/>
          </a:xfrm>
        </p:spPr>
        <p:txBody>
          <a:bodyPr>
            <a:noAutofit/>
          </a:bodyPr>
          <a:lstStyle/>
          <a:p>
            <a:r>
              <a:rPr lang="kk-KZ" dirty="0" smtClean="0">
                <a:solidFill>
                  <a:schemeClr val="tx2">
                    <a:lumMod val="75000"/>
                  </a:schemeClr>
                </a:solidFill>
              </a:rPr>
              <a:t>Сөздік жұмысы ана тілінің сөздік қорын тиімді меңгеруді қамтамасыз ететін мақсатты педагогикалық іс-әрекет.</a:t>
            </a:r>
            <a:r>
              <a:rPr lang="ru-RU" dirty="0" smtClean="0">
                <a:solidFill>
                  <a:schemeClr val="tx2">
                    <a:lumMod val="75000"/>
                  </a:schemeClr>
                </a:solidFill>
              </a:rPr>
              <a:t> </a:t>
            </a:r>
            <a:endParaRPr lang="ru-RU" dirty="0">
              <a:solidFill>
                <a:schemeClr val="tx2">
                  <a:lumMod val="75000"/>
                </a:schemeClr>
              </a:solidFill>
            </a:endParaRPr>
          </a:p>
          <a:p>
            <a:r>
              <a:rPr lang="kk-KZ" dirty="0" smtClean="0">
                <a:solidFill>
                  <a:schemeClr val="tx2">
                    <a:lumMod val="75000"/>
                  </a:schemeClr>
                </a:solidFill>
              </a:rPr>
              <a:t>Сөздік жасау деп, сөздердің сандық жинақталуының, олардың әлеуметтік тағайындалған мағыналарын меңгерудің және оларды белгілі бір қарым-қатынас жағдайында қолдану қабілетін дамытудың ұзақ мерзімді процесі түсініледі.</a:t>
            </a:r>
            <a:endParaRPr lang="ru-RU"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83768" y="620688"/>
            <a:ext cx="6480720" cy="864096"/>
          </a:xfrm>
        </p:spPr>
        <p:txBody>
          <a:bodyPr>
            <a:noAutofit/>
          </a:bodyPr>
          <a:lstStyle/>
          <a:p>
            <a:pPr algn="ctr">
              <a:lnSpc>
                <a:spcPct val="100000"/>
              </a:lnSpc>
            </a:pPr>
            <a:r>
              <a:rPr lang="kk-KZ" sz="2400" dirty="0" smtClean="0"/>
              <a:t>Баланың сөздік қорындағы сандық өзгерістер:</a:t>
            </a:r>
            <a:endParaRPr lang="ru-RU" sz="2400" dirty="0">
              <a:solidFill>
                <a:srgbClr val="7030A0"/>
              </a:solidFill>
            </a:endParaRPr>
          </a:p>
        </p:txBody>
      </p:sp>
      <p:sp>
        <p:nvSpPr>
          <p:cNvPr id="3" name="Текст 2"/>
          <p:cNvSpPr>
            <a:spLocks noGrp="1"/>
          </p:cNvSpPr>
          <p:nvPr>
            <p:ph type="body" idx="1"/>
          </p:nvPr>
        </p:nvSpPr>
        <p:spPr>
          <a:xfrm>
            <a:off x="2357422" y="1484784"/>
            <a:ext cx="6786578" cy="4608512"/>
          </a:xfrm>
        </p:spPr>
        <p:txBody>
          <a:bodyPr>
            <a:normAutofit/>
          </a:bodyPr>
          <a:lstStyle/>
          <a:p>
            <a:r>
              <a:rPr lang="ru-RU" sz="2800" dirty="0">
                <a:latin typeface="Book Antiqua" pitchFamily="18" charset="0"/>
              </a:rPr>
              <a:t>В 1 год – 10 -12 слов;</a:t>
            </a:r>
          </a:p>
          <a:p>
            <a:r>
              <a:rPr lang="ru-RU" sz="2800" dirty="0">
                <a:latin typeface="Book Antiqua" pitchFamily="18" charset="0"/>
              </a:rPr>
              <a:t>К концу второго года – 300-400 слов;</a:t>
            </a:r>
          </a:p>
          <a:p>
            <a:r>
              <a:rPr lang="ru-RU" sz="2800" dirty="0">
                <a:latin typeface="Book Antiqua" pitchFamily="18" charset="0"/>
              </a:rPr>
              <a:t>В 3 года – 1500 слов;</a:t>
            </a:r>
          </a:p>
          <a:p>
            <a:r>
              <a:rPr lang="ru-RU" sz="2800" dirty="0">
                <a:latin typeface="Book Antiqua" pitchFamily="18" charset="0"/>
              </a:rPr>
              <a:t>К 4 годам  - 1900 слов;</a:t>
            </a:r>
          </a:p>
          <a:p>
            <a:r>
              <a:rPr lang="ru-RU" sz="2800" dirty="0">
                <a:latin typeface="Book Antiqua" pitchFamily="18" charset="0"/>
              </a:rPr>
              <a:t>В 5 лет - до 2000 – 2500;</a:t>
            </a:r>
          </a:p>
          <a:p>
            <a:r>
              <a:rPr lang="ru-RU" sz="2800" dirty="0">
                <a:latin typeface="Book Antiqua" pitchFamily="18" charset="0"/>
              </a:rPr>
              <a:t>В 6 - 7 лет до 3500 - 4000 слов.</a:t>
            </a:r>
          </a:p>
          <a:p>
            <a:endParaRPr lang="ru-RU" dirty="0"/>
          </a:p>
          <a:p>
            <a:pPr marL="342900" indent="-342900">
              <a:buFont typeface="Wingdings" panose="05000000000000000000" pitchFamily="2" charset="2"/>
              <a:buChar char="v"/>
            </a:pPr>
            <a:r>
              <a:rPr lang="ru-RU" sz="3200" dirty="0"/>
              <a:t> </a:t>
            </a:r>
            <a:r>
              <a:rPr lang="kk-KZ" sz="3200" dirty="0" smtClean="0"/>
              <a:t>Әсіресе зат есімдер мен етістіктер саны тез өссе, қолданылған сын есімдер баяу өседі.</a:t>
            </a:r>
            <a:endParaRPr lang="ru-RU" sz="3200" dirty="0"/>
          </a:p>
          <a:p>
            <a:pPr marL="342900" indent="-342900">
              <a:buFont typeface="Wingdings" panose="05000000000000000000" pitchFamily="2" charset="2"/>
              <a:buChar char="v"/>
            </a:pPr>
            <a:endParaRPr lang="ru-RU" sz="2400" dirty="0"/>
          </a:p>
          <a:p>
            <a:pPr marL="342900" indent="-342900">
              <a:buFont typeface="Wingdings" panose="05000000000000000000" pitchFamily="2" charset="2"/>
              <a:buChar char="v"/>
            </a:pPr>
            <a:r>
              <a:rPr lang="kk-KZ" sz="3200" dirty="0" smtClean="0"/>
              <a:t>Барлық сөздердің үшінші бөлігі етістіктер.</a:t>
            </a:r>
            <a:endParaRPr lang="ru-RU" sz="3200" dirty="0"/>
          </a:p>
        </p:txBody>
      </p:sp>
    </p:spTree>
    <p:extLst>
      <p:ext uri="{BB962C8B-B14F-4D97-AF65-F5344CB8AC3E}">
        <p14:creationId xmlns="" xmlns:p14="http://schemas.microsoft.com/office/powerpoint/2010/main" val="4171440158"/>
      </p:ext>
    </p:extLst>
  </p:cSld>
  <p:clrMapOvr>
    <a:masterClrMapping/>
  </p:clrMapOvr>
  <p:transition spd="slow">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Драйвера для Gemix F6, скачать драйвер, Веб-камеры"/>
          <p:cNvPicPr>
            <a:picLocks noChangeAspect="1" noChangeArrowheads="1"/>
          </p:cNvPicPr>
          <p:nvPr/>
        </p:nvPicPr>
        <p:blipFill>
          <a:blip r:embed="rId2" cstate="print"/>
          <a:srcRect/>
          <a:stretch>
            <a:fillRect/>
          </a:stretch>
        </p:blipFill>
        <p:spPr bwMode="auto">
          <a:xfrm>
            <a:off x="2195736" y="0"/>
            <a:ext cx="2520280" cy="2895563"/>
          </a:xfrm>
          <a:prstGeom prst="rect">
            <a:avLst/>
          </a:prstGeom>
          <a:noFill/>
        </p:spPr>
      </p:pic>
      <p:sp>
        <p:nvSpPr>
          <p:cNvPr id="2" name="Заголовок 1"/>
          <p:cNvSpPr>
            <a:spLocks noGrp="1"/>
          </p:cNvSpPr>
          <p:nvPr>
            <p:ph type="title"/>
          </p:nvPr>
        </p:nvSpPr>
        <p:spPr>
          <a:xfrm>
            <a:off x="4211960" y="764704"/>
            <a:ext cx="4752528" cy="1080120"/>
          </a:xfrm>
        </p:spPr>
        <p:txBody>
          <a:bodyPr>
            <a:noAutofit/>
          </a:bodyPr>
          <a:lstStyle/>
          <a:p>
            <a:pPr algn="ctr"/>
            <a:r>
              <a:rPr lang="kk-KZ" dirty="0" smtClean="0"/>
              <a:t>Сөздіктің сапалық сипаттамасы:</a:t>
            </a:r>
            <a:endParaRPr lang="ru-RU" dirty="0">
              <a:solidFill>
                <a:srgbClr val="7030A0"/>
              </a:solidFill>
            </a:endParaRPr>
          </a:p>
        </p:txBody>
      </p:sp>
      <p:sp>
        <p:nvSpPr>
          <p:cNvPr id="3" name="Текст 2"/>
          <p:cNvSpPr>
            <a:spLocks noGrp="1"/>
          </p:cNvSpPr>
          <p:nvPr>
            <p:ph type="body" idx="1"/>
          </p:nvPr>
        </p:nvSpPr>
        <p:spPr>
          <a:xfrm>
            <a:off x="2591272" y="2852936"/>
            <a:ext cx="6552728" cy="3140968"/>
          </a:xfrm>
        </p:spPr>
        <p:txBody>
          <a:bodyPr>
            <a:normAutofit fontScale="92500"/>
          </a:bodyPr>
          <a:lstStyle/>
          <a:p>
            <a:pPr marL="285750" indent="-285750">
              <a:buFont typeface="Wingdings" panose="05000000000000000000" pitchFamily="2" charset="2"/>
              <a:buChar char="v"/>
            </a:pPr>
            <a:r>
              <a:rPr lang="kk-KZ" sz="2800" dirty="0" smtClean="0"/>
              <a:t>Ойлаудың көрнекі-эффектілі және көрнекі-бейнелі сипаты </a:t>
            </a:r>
            <a:r>
              <a:rPr lang="kk-KZ" sz="2800" dirty="0" smtClean="0">
                <a:solidFill>
                  <a:srgbClr val="002060"/>
                </a:solidFill>
              </a:rPr>
              <a:t>(бала балалардың сөздігінде кеңінен көрініс тапқан заттардың, құбылыстардың, қасиеттердің, қасиеттердің, қатынастардың атауларын игереді);</a:t>
            </a:r>
            <a:endParaRPr lang="ru-RU" dirty="0">
              <a:solidFill>
                <a:srgbClr val="002060"/>
              </a:solidFill>
            </a:endParaRPr>
          </a:p>
          <a:p>
            <a:pPr marL="285750" indent="-285750">
              <a:buFont typeface="Wingdings" panose="05000000000000000000" pitchFamily="2" charset="2"/>
              <a:buChar char="v"/>
            </a:pPr>
            <a:r>
              <a:rPr lang="kk-KZ" sz="2800" dirty="0" smtClean="0"/>
              <a:t>Сөздің мағынасы мен семантикалық мазмұнын біртіндеп меңгеру </a:t>
            </a:r>
            <a:r>
              <a:rPr lang="kk-KZ" sz="2800" dirty="0" smtClean="0">
                <a:solidFill>
                  <a:srgbClr val="002060"/>
                </a:solidFill>
              </a:rPr>
              <a:t>(бала сөзді тек белгілі бір затқа немесе құбылысқа байланыстырады).</a:t>
            </a:r>
            <a:endParaRPr lang="ru-RU" dirty="0">
              <a:solidFill>
                <a:srgbClr val="002060"/>
              </a:solidFill>
            </a:endParaRPr>
          </a:p>
        </p:txBody>
      </p:sp>
    </p:spTree>
    <p:extLst>
      <p:ext uri="{BB962C8B-B14F-4D97-AF65-F5344CB8AC3E}">
        <p14:creationId xmlns="" xmlns:p14="http://schemas.microsoft.com/office/powerpoint/2010/main" val="3290695881"/>
      </p:ext>
    </p:extLst>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11760" y="188640"/>
            <a:ext cx="6732240" cy="720080"/>
          </a:xfrm>
        </p:spPr>
        <p:txBody>
          <a:bodyPr anchor="ctr">
            <a:noAutofit/>
          </a:bodyPr>
          <a:lstStyle/>
          <a:p>
            <a:pPr algn="ctr">
              <a:lnSpc>
                <a:spcPct val="100000"/>
              </a:lnSpc>
            </a:pPr>
            <a:r>
              <a:rPr lang="kk-KZ" sz="2000" dirty="0" smtClean="0"/>
              <a:t>Балалардың сөздік қорын дамытуға арналған балабақша тапсырмалары</a:t>
            </a:r>
            <a:endParaRPr lang="ru-RU" sz="2000" dirty="0">
              <a:solidFill>
                <a:srgbClr val="002060"/>
              </a:solidFill>
            </a:endParaRPr>
          </a:p>
        </p:txBody>
      </p:sp>
      <p:sp>
        <p:nvSpPr>
          <p:cNvPr id="3" name="Текст 2"/>
          <p:cNvSpPr>
            <a:spLocks noGrp="1"/>
          </p:cNvSpPr>
          <p:nvPr>
            <p:ph type="body" idx="1"/>
          </p:nvPr>
        </p:nvSpPr>
        <p:spPr>
          <a:xfrm>
            <a:off x="2663280" y="1500174"/>
            <a:ext cx="6480720" cy="3513002"/>
          </a:xfrm>
        </p:spPr>
        <p:txBody>
          <a:bodyPr>
            <a:normAutofit fontScale="92500"/>
          </a:bodyPr>
          <a:lstStyle/>
          <a:p>
            <a:endParaRPr lang="ru-RU" sz="2400" b="1" dirty="0" smtClean="0"/>
          </a:p>
          <a:p>
            <a:endParaRPr lang="ru-RU" sz="2400" b="1" dirty="0" smtClean="0"/>
          </a:p>
          <a:p>
            <a:endParaRPr lang="ru-RU" sz="2400" b="1" dirty="0" smtClean="0"/>
          </a:p>
          <a:p>
            <a:r>
              <a:rPr lang="ru-RU" sz="2400" b="1" dirty="0" smtClean="0"/>
              <a:t>1</a:t>
            </a:r>
            <a:r>
              <a:rPr lang="ru-RU" sz="2400" b="1" dirty="0"/>
              <a:t>) </a:t>
            </a:r>
            <a:r>
              <a:rPr lang="kk-KZ" sz="2400" b="1" dirty="0" smtClean="0"/>
              <a:t>Сөздік қорын жаңа сөздермен байыту </a:t>
            </a:r>
            <a:r>
              <a:rPr lang="kk-KZ" sz="2400" dirty="0" smtClean="0">
                <a:solidFill>
                  <a:srgbClr val="002060"/>
                </a:solidFill>
              </a:rPr>
              <a:t>(жиі қолданылатын сөздік – заттардың атаулары, белгілер мен сапалар, іс-әрекеттер, процестер және т.б. байланысты пайда болады);</a:t>
            </a:r>
            <a:endParaRPr lang="ru-RU" sz="2000" dirty="0">
              <a:solidFill>
                <a:srgbClr val="002060"/>
              </a:solidFill>
            </a:endParaRPr>
          </a:p>
          <a:p>
            <a:endParaRPr lang="ru-RU" dirty="0"/>
          </a:p>
          <a:p>
            <a:r>
              <a:rPr lang="ru-RU" sz="2400" b="1" dirty="0"/>
              <a:t>2) </a:t>
            </a:r>
            <a:r>
              <a:rPr lang="kk-KZ" sz="2400" b="1" dirty="0" smtClean="0"/>
              <a:t>Сөздік қорын бекіту және нақтылау </a:t>
            </a:r>
            <a:r>
              <a:rPr lang="kk-KZ" sz="2400" dirty="0" smtClean="0">
                <a:solidFill>
                  <a:srgbClr val="002060"/>
                </a:solidFill>
              </a:rPr>
              <a:t>(белгілі сөздерді түсінуді тереңдету, нақты мазмұнмен толықтыру);</a:t>
            </a:r>
            <a:endParaRPr lang="ru-RU" sz="2000" dirty="0">
              <a:solidFill>
                <a:srgbClr val="002060"/>
              </a:solidFill>
            </a:endParaRPr>
          </a:p>
          <a:p>
            <a:pPr marL="514350" indent="-514350"/>
            <a:endParaRPr lang="ru-RU" sz="2000" dirty="0">
              <a:solidFill>
                <a:schemeClr val="accent3">
                  <a:lumMod val="40000"/>
                  <a:lumOff val="60000"/>
                </a:schemeClr>
              </a:solidFill>
            </a:endParaRPr>
          </a:p>
          <a:p>
            <a:endParaRPr lang="ru-RU" sz="2000" dirty="0">
              <a:solidFill>
                <a:schemeClr val="accent3">
                  <a:lumMod val="40000"/>
                  <a:lumOff val="60000"/>
                </a:schemeClr>
              </a:solidFill>
            </a:endParaRPr>
          </a:p>
          <a:p>
            <a:pPr marL="514350" indent="-514350">
              <a:buFont typeface="+mj-lt"/>
              <a:buAutoNum type="arabicPeriod"/>
            </a:pPr>
            <a:endParaRPr lang="ru-RU" sz="2000" dirty="0">
              <a:solidFill>
                <a:schemeClr val="accent3">
                  <a:lumMod val="40000"/>
                  <a:lumOff val="60000"/>
                </a:schemeClr>
              </a:solidFill>
            </a:endParaRPr>
          </a:p>
          <a:p>
            <a:pPr marL="514350" indent="-514350">
              <a:buFont typeface="+mj-lt"/>
              <a:buAutoNum type="arabicPeriod"/>
            </a:pPr>
            <a:endParaRPr lang="ru-RU" sz="2000" dirty="0">
              <a:solidFill>
                <a:schemeClr val="accent3">
                  <a:lumMod val="40000"/>
                  <a:lumOff val="60000"/>
                </a:schemeClr>
              </a:solidFill>
            </a:endParaRPr>
          </a:p>
          <a:p>
            <a:pPr marL="514350" indent="-514350">
              <a:buFont typeface="+mj-lt"/>
              <a:buAutoNum type="arabicPeriod"/>
            </a:pPr>
            <a:endParaRPr lang="ru-RU" sz="2000" dirty="0">
              <a:solidFill>
                <a:schemeClr val="accent3">
                  <a:lumMod val="40000"/>
                  <a:lumOff val="60000"/>
                </a:schemeClr>
              </a:solidFill>
            </a:endParaRPr>
          </a:p>
        </p:txBody>
      </p:sp>
      <p:sp>
        <p:nvSpPr>
          <p:cNvPr id="5" name="Скругленный прямоугольник 4"/>
          <p:cNvSpPr/>
          <p:nvPr/>
        </p:nvSpPr>
        <p:spPr>
          <a:xfrm>
            <a:off x="7092280" y="4581128"/>
            <a:ext cx="1469329" cy="72008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ru-RU" sz="1600" b="1" dirty="0">
                <a:solidFill>
                  <a:srgbClr val="002060"/>
                </a:solidFill>
              </a:rPr>
              <a:t>Активный</a:t>
            </a:r>
          </a:p>
        </p:txBody>
      </p:sp>
      <p:sp>
        <p:nvSpPr>
          <p:cNvPr id="6" name="Овал 5"/>
          <p:cNvSpPr/>
          <p:nvPr/>
        </p:nvSpPr>
        <p:spPr>
          <a:xfrm>
            <a:off x="4788024" y="3573016"/>
            <a:ext cx="1584176" cy="1152128"/>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ru-RU" sz="1600" b="1" dirty="0">
                <a:solidFill>
                  <a:schemeClr val="bg1"/>
                </a:solidFill>
              </a:rPr>
              <a:t>Словарь</a:t>
            </a:r>
          </a:p>
        </p:txBody>
      </p:sp>
      <p:pic>
        <p:nvPicPr>
          <p:cNvPr id="7"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rot="5400000">
            <a:off x="4220691" y="4500389"/>
            <a:ext cx="506413" cy="523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cxnSp>
        <p:nvCxnSpPr>
          <p:cNvPr id="8" name="Прямая со стрелкой 7"/>
          <p:cNvCxnSpPr/>
          <p:nvPr/>
        </p:nvCxnSpPr>
        <p:spPr>
          <a:xfrm>
            <a:off x="6444208" y="4437112"/>
            <a:ext cx="418195" cy="437476"/>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sp>
        <p:nvSpPr>
          <p:cNvPr id="10" name="Скругленный прямоугольник 9"/>
          <p:cNvSpPr/>
          <p:nvPr/>
        </p:nvSpPr>
        <p:spPr>
          <a:xfrm>
            <a:off x="2699792" y="4509120"/>
            <a:ext cx="1481945" cy="79208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ru-RU" sz="1600" b="1" dirty="0">
                <a:solidFill>
                  <a:srgbClr val="002060"/>
                </a:solidFill>
              </a:rPr>
              <a:t>Пассивный</a:t>
            </a:r>
          </a:p>
        </p:txBody>
      </p:sp>
      <p:sp>
        <p:nvSpPr>
          <p:cNvPr id="11" name="Прямоугольник 10"/>
          <p:cNvSpPr/>
          <p:nvPr/>
        </p:nvSpPr>
        <p:spPr>
          <a:xfrm>
            <a:off x="2591272" y="5445224"/>
            <a:ext cx="6552728" cy="646331"/>
          </a:xfrm>
          <a:prstGeom prst="rect">
            <a:avLst/>
          </a:prstGeom>
        </p:spPr>
        <p:txBody>
          <a:bodyPr wrap="square">
            <a:spAutoFit/>
          </a:bodyPr>
          <a:lstStyle/>
          <a:p>
            <a:pPr algn="ctr"/>
            <a:r>
              <a:rPr lang="kk-KZ" dirty="0" smtClean="0">
                <a:solidFill>
                  <a:srgbClr val="FF0000"/>
                </a:solidFill>
              </a:rPr>
              <a:t>Балалармен жұмыс жасағанда жаңа сөздің белсенді сөздік қорына енуі маңызды.</a:t>
            </a:r>
            <a:endParaRPr lang="ru-RU" dirty="0">
              <a:solidFill>
                <a:srgbClr val="FF0000"/>
              </a:solidFill>
            </a:endParaRPr>
          </a:p>
        </p:txBody>
      </p:sp>
      <p:sp>
        <p:nvSpPr>
          <p:cNvPr id="12" name="Прямоугольник 11"/>
          <p:cNvSpPr/>
          <p:nvPr/>
        </p:nvSpPr>
        <p:spPr>
          <a:xfrm>
            <a:off x="2915816" y="6021288"/>
            <a:ext cx="5760640" cy="461665"/>
          </a:xfrm>
          <a:prstGeom prst="rect">
            <a:avLst/>
          </a:prstGeom>
        </p:spPr>
        <p:txBody>
          <a:bodyPr wrap="square">
            <a:spAutoFit/>
          </a:bodyPr>
          <a:lstStyle/>
          <a:p>
            <a:r>
              <a:rPr lang="en-US" sz="2400" b="1" dirty="0">
                <a:solidFill>
                  <a:schemeClr val="accent1">
                    <a:lumMod val="75000"/>
                  </a:schemeClr>
                </a:solidFill>
              </a:rPr>
              <a:t>3</a:t>
            </a:r>
            <a:r>
              <a:rPr lang="ru-RU" sz="2400" b="1" dirty="0">
                <a:solidFill>
                  <a:schemeClr val="accent1">
                    <a:lumMod val="75000"/>
                  </a:schemeClr>
                </a:solidFill>
              </a:rPr>
              <a:t>) </a:t>
            </a:r>
            <a:r>
              <a:rPr lang="kk-KZ" sz="2400" b="1" dirty="0" smtClean="0">
                <a:solidFill>
                  <a:schemeClr val="accent1">
                    <a:lumMod val="75000"/>
                  </a:schemeClr>
                </a:solidFill>
              </a:rPr>
              <a:t>Сөздікті белсендіру.</a:t>
            </a:r>
            <a:endParaRPr lang="ru-RU" sz="2400" b="1" dirty="0">
              <a:solidFill>
                <a:schemeClr val="accent1">
                  <a:lumMod val="75000"/>
                </a:schemeClr>
              </a:solidFill>
            </a:endParaRPr>
          </a:p>
        </p:txBody>
      </p:sp>
    </p:spTree>
    <p:extLst>
      <p:ext uri="{BB962C8B-B14F-4D97-AF65-F5344CB8AC3E}">
        <p14:creationId xmlns="" xmlns:p14="http://schemas.microsoft.com/office/powerpoint/2010/main" val="803287870"/>
      </p:ext>
    </p:extLst>
  </p:cSld>
  <p:clrMapOvr>
    <a:masterClrMapping/>
  </p:clrMapOvr>
  <p:transition spd="slow">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2397754" y="620688"/>
            <a:ext cx="6733256" cy="5760640"/>
          </a:xfrm>
        </p:spPr>
        <p:txBody>
          <a:bodyPr>
            <a:normAutofit fontScale="25000" lnSpcReduction="20000"/>
          </a:bodyPr>
          <a:lstStyle/>
          <a:p>
            <a:endParaRPr lang="ru-RU" sz="2400" b="1" dirty="0"/>
          </a:p>
          <a:p>
            <a:endParaRPr lang="ru-RU" sz="2400" b="1" dirty="0"/>
          </a:p>
          <a:p>
            <a:endParaRPr lang="ru-RU" sz="2400" b="1" dirty="0"/>
          </a:p>
          <a:p>
            <a:endParaRPr lang="ru-RU" sz="2400" b="1" dirty="0"/>
          </a:p>
          <a:p>
            <a:endParaRPr lang="ru-RU" sz="2400" b="1" dirty="0"/>
          </a:p>
          <a:p>
            <a:endParaRPr lang="ru-RU" sz="2400" b="1" dirty="0"/>
          </a:p>
          <a:p>
            <a:endParaRPr lang="ru-RU" sz="2400" b="1" dirty="0"/>
          </a:p>
          <a:p>
            <a:endParaRPr lang="ru-RU" sz="2400" b="1" dirty="0"/>
          </a:p>
          <a:p>
            <a:endParaRPr lang="ru-RU" sz="2400" b="1" dirty="0"/>
          </a:p>
          <a:p>
            <a:endParaRPr lang="ru-RU" sz="2400" b="1" dirty="0"/>
          </a:p>
          <a:p>
            <a:endParaRPr lang="ru-RU" sz="2400" b="1" dirty="0"/>
          </a:p>
          <a:p>
            <a:endParaRPr lang="ru-RU" sz="2400" b="1" dirty="0"/>
          </a:p>
          <a:p>
            <a:endParaRPr lang="ru-RU" sz="2400" b="1" dirty="0"/>
          </a:p>
          <a:p>
            <a:endParaRPr lang="ru-RU" sz="2400" b="1" dirty="0"/>
          </a:p>
          <a:p>
            <a:endParaRPr lang="ru-RU" sz="2400" b="1" dirty="0"/>
          </a:p>
          <a:p>
            <a:endParaRPr lang="ru-RU" sz="2400" b="1" dirty="0"/>
          </a:p>
          <a:p>
            <a:endParaRPr lang="ru-RU" sz="2400" b="1" dirty="0"/>
          </a:p>
          <a:p>
            <a:endParaRPr lang="ru-RU" sz="2400" b="1" dirty="0"/>
          </a:p>
          <a:p>
            <a:endParaRPr lang="ru-RU" sz="2400" b="1" dirty="0"/>
          </a:p>
          <a:p>
            <a:endParaRPr lang="ru-RU" sz="2400" b="1" dirty="0"/>
          </a:p>
          <a:p>
            <a:endParaRPr lang="ru-RU" sz="2400" b="1" dirty="0"/>
          </a:p>
          <a:p>
            <a:endParaRPr lang="ru-RU" sz="2400" b="1" dirty="0"/>
          </a:p>
          <a:p>
            <a:r>
              <a:rPr lang="ru-RU" sz="11200" b="1" dirty="0" smtClean="0"/>
              <a:t>4) </a:t>
            </a:r>
            <a:r>
              <a:rPr lang="ru-RU" sz="12800" b="1" dirty="0" err="1" smtClean="0"/>
              <a:t>Балалардың сөйлеуінен әдеби емес</a:t>
            </a:r>
            <a:r>
              <a:rPr lang="ru-RU" sz="12800" b="1" dirty="0" smtClean="0"/>
              <a:t> </a:t>
            </a:r>
            <a:r>
              <a:rPr lang="ru-RU" sz="12800" b="1" dirty="0" err="1" smtClean="0"/>
              <a:t>сөздерді жою</a:t>
            </a:r>
            <a:r>
              <a:rPr lang="ru-RU" sz="12800" b="1" dirty="0" smtClean="0"/>
              <a:t> </a:t>
            </a:r>
          </a:p>
          <a:p>
            <a:r>
              <a:rPr lang="ru-RU" sz="8000" b="1" dirty="0" err="1" smtClean="0">
                <a:solidFill>
                  <a:srgbClr val="002060"/>
                </a:solidFill>
              </a:rPr>
              <a:t>(Тәрбиеші балалардың қажетті сөздердің мағынасын біліп</a:t>
            </a:r>
            <a:r>
              <a:rPr lang="ru-RU" sz="8000" b="1" dirty="0" smtClean="0">
                <a:solidFill>
                  <a:srgbClr val="002060"/>
                </a:solidFill>
              </a:rPr>
              <a:t>, </a:t>
            </a:r>
            <a:r>
              <a:rPr lang="ru-RU" sz="8000" b="1" dirty="0" err="1" smtClean="0">
                <a:solidFill>
                  <a:srgbClr val="002060"/>
                </a:solidFill>
              </a:rPr>
              <a:t>түсініп қана қоймай, оларды</a:t>
            </a:r>
            <a:r>
              <a:rPr lang="ru-RU" sz="8000" b="1" dirty="0" smtClean="0">
                <a:solidFill>
                  <a:srgbClr val="002060"/>
                </a:solidFill>
              </a:rPr>
              <a:t> </a:t>
            </a:r>
            <a:r>
              <a:rPr lang="ru-RU" sz="8000" b="1" dirty="0" err="1" smtClean="0">
                <a:solidFill>
                  <a:srgbClr val="002060"/>
                </a:solidFill>
              </a:rPr>
              <a:t>өз сөзінде белсенді</a:t>
            </a:r>
            <a:r>
              <a:rPr lang="ru-RU" sz="8000" b="1" dirty="0" smtClean="0">
                <a:solidFill>
                  <a:srgbClr val="002060"/>
                </a:solidFill>
              </a:rPr>
              <a:t> </a:t>
            </a:r>
            <a:r>
              <a:rPr lang="ru-RU" sz="8000" b="1" dirty="0" err="1" smtClean="0">
                <a:solidFill>
                  <a:srgbClr val="002060"/>
                </a:solidFill>
              </a:rPr>
              <a:t>қолдануын қамтамасыз етеді</a:t>
            </a:r>
            <a:r>
              <a:rPr lang="ru-RU" sz="8000" b="1" dirty="0" smtClean="0">
                <a:solidFill>
                  <a:srgbClr val="002060"/>
                </a:solidFill>
              </a:rPr>
              <a:t>).</a:t>
            </a:r>
            <a:endParaRPr lang="ru-RU" dirty="0" smtClean="0">
              <a:solidFill>
                <a:srgbClr val="002060"/>
              </a:solidFill>
            </a:endParaRPr>
          </a:p>
          <a:p>
            <a:endParaRPr lang="ru-RU" dirty="0">
              <a:solidFill>
                <a:schemeClr val="accent3">
                  <a:lumMod val="20000"/>
                  <a:lumOff val="80000"/>
                </a:schemeClr>
              </a:solidFill>
            </a:endParaRPr>
          </a:p>
          <a:p>
            <a:endParaRPr lang="ru-RU" dirty="0">
              <a:solidFill>
                <a:schemeClr val="accent3">
                  <a:lumMod val="20000"/>
                  <a:lumOff val="80000"/>
                </a:schemeClr>
              </a:solidFill>
            </a:endParaRPr>
          </a:p>
        </p:txBody>
      </p:sp>
      <p:pic>
        <p:nvPicPr>
          <p:cNvPr id="7172" name="Picture 4" descr="Наши педагоги Детский сад 63 ОАО &quot;РЖД&quot;"/>
          <p:cNvPicPr>
            <a:picLocks noChangeAspect="1" noChangeArrowheads="1"/>
          </p:cNvPicPr>
          <p:nvPr/>
        </p:nvPicPr>
        <p:blipFill>
          <a:blip r:embed="rId2" cstate="print"/>
          <a:srcRect/>
          <a:stretch>
            <a:fillRect/>
          </a:stretch>
        </p:blipFill>
        <p:spPr bwMode="auto">
          <a:xfrm>
            <a:off x="2928926" y="357166"/>
            <a:ext cx="5398425" cy="3841879"/>
          </a:xfrm>
          <a:prstGeom prst="rect">
            <a:avLst/>
          </a:prstGeom>
          <a:noFill/>
        </p:spPr>
      </p:pic>
    </p:spTree>
    <p:extLst>
      <p:ext uri="{BB962C8B-B14F-4D97-AF65-F5344CB8AC3E}">
        <p14:creationId xmlns="" xmlns:p14="http://schemas.microsoft.com/office/powerpoint/2010/main" val="3555133182"/>
      </p:ext>
    </p:extLst>
  </p:cSld>
  <p:clrMapOvr>
    <a:masterClrMapping/>
  </p:clrMapOvr>
  <mc:AlternateContent xmlns:mc="http://schemas.openxmlformats.org/markup-compatibility/2006">
    <mc:Choice xmlns="" xmlns:p14="http://schemas.microsoft.com/office/powerpoint/2010/main" Requires="p14">
      <p:transition spd="slow">
        <p14:flash/>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В детском саду - Конкурсы - скачать - Сценки, монологи, миниатюры, сценарии, конкурсы"/>
          <p:cNvPicPr>
            <a:picLocks noChangeAspect="1" noChangeArrowheads="1"/>
          </p:cNvPicPr>
          <p:nvPr/>
        </p:nvPicPr>
        <p:blipFill>
          <a:blip r:embed="rId2" cstate="print"/>
          <a:srcRect/>
          <a:stretch>
            <a:fillRect/>
          </a:stretch>
        </p:blipFill>
        <p:spPr bwMode="auto">
          <a:xfrm>
            <a:off x="6348142" y="4797152"/>
            <a:ext cx="2400322" cy="2060848"/>
          </a:xfrm>
          <a:prstGeom prst="rect">
            <a:avLst/>
          </a:prstGeom>
          <a:noFill/>
        </p:spPr>
      </p:pic>
      <p:sp>
        <p:nvSpPr>
          <p:cNvPr id="2" name="Заголовок 1"/>
          <p:cNvSpPr>
            <a:spLocks noGrp="1"/>
          </p:cNvSpPr>
          <p:nvPr>
            <p:ph type="title"/>
          </p:nvPr>
        </p:nvSpPr>
        <p:spPr>
          <a:xfrm>
            <a:off x="2071670" y="285728"/>
            <a:ext cx="6892818" cy="1127048"/>
          </a:xfrm>
        </p:spPr>
        <p:txBody>
          <a:bodyPr>
            <a:noAutofit/>
          </a:bodyPr>
          <a:lstStyle/>
          <a:p>
            <a:pPr algn="ctr">
              <a:lnSpc>
                <a:spcPct val="100000"/>
              </a:lnSpc>
            </a:pPr>
            <a:r>
              <a:rPr lang="kk-KZ" sz="2400" dirty="0" smtClean="0"/>
              <a:t>баланың сөздік қорын молайтуға арналған жаттығулар жүйесі.</a:t>
            </a:r>
            <a:endParaRPr lang="ru-RU" sz="2400" dirty="0">
              <a:solidFill>
                <a:srgbClr val="7030A0"/>
              </a:solidFill>
            </a:endParaRPr>
          </a:p>
        </p:txBody>
      </p:sp>
      <p:sp>
        <p:nvSpPr>
          <p:cNvPr id="3" name="Текст 2"/>
          <p:cNvSpPr>
            <a:spLocks noGrp="1"/>
          </p:cNvSpPr>
          <p:nvPr>
            <p:ph type="body" idx="1"/>
          </p:nvPr>
        </p:nvSpPr>
        <p:spPr>
          <a:xfrm>
            <a:off x="2411760" y="1357298"/>
            <a:ext cx="6732240" cy="4852630"/>
          </a:xfrm>
        </p:spPr>
        <p:txBody>
          <a:bodyPr>
            <a:normAutofit fontScale="25000" lnSpcReduction="20000"/>
          </a:bodyPr>
          <a:lstStyle/>
          <a:p>
            <a:endParaRPr lang="ru-RU" sz="8000" b="1" dirty="0">
              <a:solidFill>
                <a:srgbClr val="002060"/>
              </a:solidFill>
              <a:latin typeface="Times New Roman" pitchFamily="18" charset="0"/>
              <a:cs typeface="Times New Roman" pitchFamily="18" charset="0"/>
            </a:endParaRPr>
          </a:p>
          <a:p>
            <a:r>
              <a:rPr lang="ru-RU" sz="8000" b="1" dirty="0" smtClean="0">
                <a:solidFill>
                  <a:srgbClr val="002060"/>
                </a:solidFill>
                <a:latin typeface="Times New Roman" pitchFamily="18" charset="0"/>
                <a:cs typeface="Times New Roman" pitchFamily="18" charset="0"/>
              </a:rPr>
              <a:t>1. </a:t>
            </a:r>
            <a:r>
              <a:rPr lang="ru-RU" sz="8000" b="1" dirty="0" err="1" smtClean="0">
                <a:solidFill>
                  <a:srgbClr val="002060"/>
                </a:solidFill>
                <a:latin typeface="Times New Roman" pitchFamily="18" charset="0"/>
                <a:cs typeface="Times New Roman" pitchFamily="18" charset="0"/>
              </a:rPr>
              <a:t>Анықтамалар </a:t>
            </a:r>
            <a:r>
              <a:rPr lang="ru-RU" sz="8000" b="1" dirty="0" smtClean="0">
                <a:solidFill>
                  <a:srgbClr val="002060"/>
                </a:solidFill>
                <a:latin typeface="Times New Roman" pitchFamily="18" charset="0"/>
                <a:cs typeface="Times New Roman" pitchFamily="18" charset="0"/>
              </a:rPr>
              <a:t>мен </a:t>
            </a:r>
            <a:r>
              <a:rPr lang="ru-RU" sz="8000" b="1" dirty="0" err="1" smtClean="0">
                <a:solidFill>
                  <a:srgbClr val="002060"/>
                </a:solidFill>
                <a:latin typeface="Times New Roman" pitchFamily="18" charset="0"/>
                <a:cs typeface="Times New Roman" pitchFamily="18" charset="0"/>
              </a:rPr>
              <a:t>эпитеттерді</a:t>
            </a:r>
            <a:r>
              <a:rPr lang="ru-RU" sz="8000" b="1" dirty="0" smtClean="0">
                <a:solidFill>
                  <a:srgbClr val="002060"/>
                </a:solidFill>
                <a:latin typeface="Times New Roman" pitchFamily="18" charset="0"/>
                <a:cs typeface="Times New Roman" pitchFamily="18" charset="0"/>
              </a:rPr>
              <a:t> </a:t>
            </a:r>
            <a:r>
              <a:rPr lang="ru-RU" sz="8000" b="1" dirty="0" err="1" smtClean="0">
                <a:solidFill>
                  <a:srgbClr val="002060"/>
                </a:solidFill>
                <a:latin typeface="Times New Roman" pitchFamily="18" charset="0"/>
                <a:cs typeface="Times New Roman" pitchFamily="18" charset="0"/>
              </a:rPr>
              <a:t>таңдау</a:t>
            </a:r>
            <a:r>
              <a:rPr lang="ru-RU" sz="8000" b="1" dirty="0" smtClean="0">
                <a:solidFill>
                  <a:srgbClr val="002060"/>
                </a:solidFill>
                <a:latin typeface="Times New Roman" pitchFamily="18" charset="0"/>
                <a:cs typeface="Times New Roman" pitchFamily="18" charset="0"/>
              </a:rPr>
              <a:t>. Ит. </a:t>
            </a:r>
            <a:r>
              <a:rPr lang="ru-RU" sz="8000" b="1" dirty="0" err="1" smtClean="0">
                <a:solidFill>
                  <a:srgbClr val="002060"/>
                </a:solidFill>
                <a:latin typeface="Times New Roman" pitchFamily="18" charset="0"/>
                <a:cs typeface="Times New Roman" pitchFamily="18" charset="0"/>
              </a:rPr>
              <a:t>Иттердің қандай түрлері </a:t>
            </a:r>
            <a:r>
              <a:rPr lang="ru-RU" sz="8000" b="1" dirty="0" smtClean="0">
                <a:solidFill>
                  <a:srgbClr val="002060"/>
                </a:solidFill>
                <a:latin typeface="Times New Roman" pitchFamily="18" charset="0"/>
                <a:cs typeface="Times New Roman" pitchFamily="18" charset="0"/>
              </a:rPr>
              <a:t>бар? </a:t>
            </a:r>
            <a:r>
              <a:rPr lang="ru-RU" sz="8000" b="1" dirty="0" err="1" smtClean="0">
                <a:solidFill>
                  <a:schemeClr val="accent2">
                    <a:lumMod val="75000"/>
                  </a:schemeClr>
                </a:solidFill>
                <a:latin typeface="Times New Roman" pitchFamily="18" charset="0"/>
                <a:cs typeface="Times New Roman" pitchFamily="18" charset="0"/>
              </a:rPr>
              <a:t>(Үлкен, кішкентай</a:t>
            </a:r>
            <a:r>
              <a:rPr lang="ru-RU" sz="8000" b="1" dirty="0" smtClean="0">
                <a:solidFill>
                  <a:schemeClr val="accent2">
                    <a:lumMod val="75000"/>
                  </a:schemeClr>
                </a:solidFill>
                <a:latin typeface="Times New Roman" pitchFamily="18" charset="0"/>
                <a:cs typeface="Times New Roman" pitchFamily="18" charset="0"/>
              </a:rPr>
              <a:t>, </a:t>
            </a:r>
            <a:r>
              <a:rPr lang="ru-RU" sz="8000" b="1" dirty="0" err="1" smtClean="0">
                <a:solidFill>
                  <a:schemeClr val="accent2">
                    <a:lumMod val="75000"/>
                  </a:schemeClr>
                </a:solidFill>
                <a:latin typeface="Times New Roman" pitchFamily="18" charset="0"/>
                <a:cs typeface="Times New Roman" pitchFamily="18" charset="0"/>
              </a:rPr>
              <a:t>қырлы, ақылды, көңілді, аңшылық, </a:t>
            </a:r>
            <a:r>
              <a:rPr lang="ru-RU" sz="8000" b="1" dirty="0" smtClean="0">
                <a:solidFill>
                  <a:schemeClr val="accent2">
                    <a:lumMod val="75000"/>
                  </a:schemeClr>
                </a:solidFill>
                <a:latin typeface="Times New Roman" pitchFamily="18" charset="0"/>
                <a:cs typeface="Times New Roman" pitchFamily="18" charset="0"/>
              </a:rPr>
              <a:t>от.) </a:t>
            </a:r>
            <a:r>
              <a:rPr lang="ru-RU" sz="8000" b="1" dirty="0" err="1" smtClean="0">
                <a:solidFill>
                  <a:schemeClr val="accent2">
                    <a:lumMod val="75000"/>
                  </a:schemeClr>
                </a:solidFill>
                <a:latin typeface="Times New Roman" pitchFamily="18" charset="0"/>
                <a:cs typeface="Times New Roman" pitchFamily="18" charset="0"/>
              </a:rPr>
              <a:t>Эпитеттер</a:t>
            </a:r>
            <a:r>
              <a:rPr lang="ru-RU" sz="8000" b="1" dirty="0" smtClean="0">
                <a:solidFill>
                  <a:schemeClr val="accent2">
                    <a:lumMod val="75000"/>
                  </a:schemeClr>
                </a:solidFill>
                <a:latin typeface="Times New Roman" pitchFamily="18" charset="0"/>
                <a:cs typeface="Times New Roman" pitchFamily="18" charset="0"/>
              </a:rPr>
              <a:t> </a:t>
            </a:r>
            <a:r>
              <a:rPr lang="ru-RU" sz="8000" b="1" dirty="0" err="1" smtClean="0">
                <a:solidFill>
                  <a:schemeClr val="accent2">
                    <a:lumMod val="75000"/>
                  </a:schemeClr>
                </a:solidFill>
                <a:latin typeface="Times New Roman" pitchFamily="18" charset="0"/>
                <a:cs typeface="Times New Roman" pitchFamily="18" charset="0"/>
              </a:rPr>
              <a:t>арқылы затты</a:t>
            </a:r>
            <a:r>
              <a:rPr lang="ru-RU" sz="8000" b="1" dirty="0" smtClean="0">
                <a:solidFill>
                  <a:schemeClr val="accent2">
                    <a:lumMod val="75000"/>
                  </a:schemeClr>
                </a:solidFill>
                <a:latin typeface="Times New Roman" pitchFamily="18" charset="0"/>
                <a:cs typeface="Times New Roman" pitchFamily="18" charset="0"/>
              </a:rPr>
              <a:t> тану. </a:t>
            </a:r>
            <a:r>
              <a:rPr lang="ru-RU" sz="8000" b="1" dirty="0" err="1" smtClean="0">
                <a:solidFill>
                  <a:schemeClr val="accent2">
                    <a:lumMod val="75000"/>
                  </a:schemeClr>
                </a:solidFill>
                <a:latin typeface="Times New Roman" pitchFamily="18" charset="0"/>
                <a:cs typeface="Times New Roman" pitchFamily="18" charset="0"/>
              </a:rPr>
              <a:t>Жасыл</a:t>
            </a:r>
            <a:r>
              <a:rPr lang="ru-RU" sz="8000" b="1" dirty="0" smtClean="0">
                <a:solidFill>
                  <a:schemeClr val="accent2">
                    <a:lumMod val="75000"/>
                  </a:schemeClr>
                </a:solidFill>
                <a:latin typeface="Times New Roman" pitchFamily="18" charset="0"/>
                <a:cs typeface="Times New Roman" pitchFamily="18" charset="0"/>
              </a:rPr>
              <a:t>, </a:t>
            </a:r>
            <a:r>
              <a:rPr lang="ru-RU" sz="8000" b="1" dirty="0" err="1" smtClean="0">
                <a:solidFill>
                  <a:schemeClr val="accent2">
                    <a:lumMod val="75000"/>
                  </a:schemeClr>
                </a:solidFill>
                <a:latin typeface="Times New Roman" pitchFamily="18" charset="0"/>
                <a:cs typeface="Times New Roman" pitchFamily="18" charset="0"/>
              </a:rPr>
              <a:t>бұйра, жіңішке, ақ діңгек, хош</a:t>
            </a:r>
            <a:r>
              <a:rPr lang="ru-RU" sz="8000" b="1" dirty="0" smtClean="0">
                <a:solidFill>
                  <a:schemeClr val="accent2">
                    <a:lumMod val="75000"/>
                  </a:schemeClr>
                </a:solidFill>
                <a:latin typeface="Times New Roman" pitchFamily="18" charset="0"/>
                <a:cs typeface="Times New Roman" pitchFamily="18" charset="0"/>
              </a:rPr>
              <a:t> </a:t>
            </a:r>
            <a:r>
              <a:rPr lang="ru-RU" sz="8000" b="1" dirty="0" err="1" smtClean="0">
                <a:solidFill>
                  <a:schemeClr val="accent2">
                    <a:lumMod val="75000"/>
                  </a:schemeClr>
                </a:solidFill>
                <a:latin typeface="Times New Roman" pitchFamily="18" charset="0"/>
                <a:cs typeface="Times New Roman" pitchFamily="18" charset="0"/>
              </a:rPr>
              <a:t>иісті</a:t>
            </a:r>
            <a:r>
              <a:rPr lang="ru-RU" sz="8000" b="1" dirty="0" smtClean="0">
                <a:solidFill>
                  <a:schemeClr val="accent2">
                    <a:lumMod val="75000"/>
                  </a:schemeClr>
                </a:solidFill>
                <a:latin typeface="Times New Roman" pitchFamily="18" charset="0"/>
                <a:cs typeface="Times New Roman" pitchFamily="18" charset="0"/>
              </a:rPr>
              <a:t> - </a:t>
            </a:r>
            <a:r>
              <a:rPr lang="ru-RU" sz="8000" b="1" dirty="0" err="1" smtClean="0">
                <a:solidFill>
                  <a:schemeClr val="accent2">
                    <a:lumMod val="75000"/>
                  </a:schemeClr>
                </a:solidFill>
                <a:latin typeface="Times New Roman" pitchFamily="18" charset="0"/>
                <a:cs typeface="Times New Roman" pitchFamily="18" charset="0"/>
              </a:rPr>
              <a:t>бұл </a:t>
            </a:r>
            <a:r>
              <a:rPr lang="ru-RU" sz="8000" b="1" dirty="0" smtClean="0">
                <a:solidFill>
                  <a:schemeClr val="accent2">
                    <a:lumMod val="75000"/>
                  </a:schemeClr>
                </a:solidFill>
                <a:latin typeface="Times New Roman" pitchFamily="18" charset="0"/>
                <a:cs typeface="Times New Roman" pitchFamily="18" charset="0"/>
              </a:rPr>
              <a:t>не? </a:t>
            </a:r>
            <a:r>
              <a:rPr lang="ru-RU" sz="8000" b="1" dirty="0" err="1" smtClean="0">
                <a:solidFill>
                  <a:schemeClr val="accent2">
                    <a:lumMod val="75000"/>
                  </a:schemeClr>
                </a:solidFill>
                <a:latin typeface="Times New Roman" pitchFamily="18" charset="0"/>
                <a:cs typeface="Times New Roman" pitchFamily="18" charset="0"/>
              </a:rPr>
              <a:t>(Қайың.</a:t>
            </a:r>
            <a:r>
              <a:rPr lang="ru-RU" sz="8000" b="1" dirty="0" smtClean="0">
                <a:solidFill>
                  <a:schemeClr val="accent2">
                    <a:lumMod val="75000"/>
                  </a:schemeClr>
                </a:solidFill>
                <a:latin typeface="Times New Roman" pitchFamily="18" charset="0"/>
                <a:cs typeface="Times New Roman" pitchFamily="18" charset="0"/>
              </a:rPr>
              <a:t>)</a:t>
            </a:r>
          </a:p>
          <a:p>
            <a:r>
              <a:rPr lang="ru-RU" sz="8000" b="1" dirty="0" smtClean="0">
                <a:solidFill>
                  <a:srgbClr val="002060"/>
                </a:solidFill>
                <a:latin typeface="Times New Roman" pitchFamily="18" charset="0"/>
                <a:cs typeface="Times New Roman" pitchFamily="18" charset="0"/>
              </a:rPr>
              <a:t>2. Субъект </a:t>
            </a:r>
            <a:r>
              <a:rPr lang="ru-RU" sz="8000" b="1" dirty="0" err="1" smtClean="0">
                <a:solidFill>
                  <a:srgbClr val="002060"/>
                </a:solidFill>
                <a:latin typeface="Times New Roman" pitchFamily="18" charset="0"/>
                <a:cs typeface="Times New Roman" pitchFamily="18" charset="0"/>
              </a:rPr>
              <a:t>үшін әрекеттерді таңдау</a:t>
            </a:r>
            <a:r>
              <a:rPr lang="ru-RU" sz="8000" b="1" dirty="0" smtClean="0">
                <a:solidFill>
                  <a:srgbClr val="002060"/>
                </a:solidFill>
                <a:latin typeface="Times New Roman" pitchFamily="18" charset="0"/>
                <a:cs typeface="Times New Roman" pitchFamily="18" charset="0"/>
              </a:rPr>
              <a:t>. </a:t>
            </a:r>
            <a:r>
              <a:rPr lang="ru-RU" sz="8000" b="1" dirty="0" err="1" smtClean="0">
                <a:solidFill>
                  <a:srgbClr val="002060"/>
                </a:solidFill>
                <a:latin typeface="Times New Roman" pitchFamily="18" charset="0"/>
                <a:cs typeface="Times New Roman" pitchFamily="18" charset="0"/>
              </a:rPr>
              <a:t>Жел</a:t>
            </a:r>
            <a:r>
              <a:rPr lang="ru-RU" sz="8000" b="1" dirty="0" smtClean="0">
                <a:solidFill>
                  <a:srgbClr val="002060"/>
                </a:solidFill>
                <a:latin typeface="Times New Roman" pitchFamily="18" charset="0"/>
                <a:cs typeface="Times New Roman" pitchFamily="18" charset="0"/>
              </a:rPr>
              <a:t> не </a:t>
            </a:r>
            <a:r>
              <a:rPr lang="ru-RU" sz="8000" b="1" dirty="0" err="1" smtClean="0">
                <a:solidFill>
                  <a:srgbClr val="002060"/>
                </a:solidFill>
                <a:latin typeface="Times New Roman" pitchFamily="18" charset="0"/>
                <a:cs typeface="Times New Roman" pitchFamily="18" charset="0"/>
              </a:rPr>
              <a:t>істеп</a:t>
            </a:r>
            <a:r>
              <a:rPr lang="ru-RU" sz="8000" b="1" dirty="0" smtClean="0">
                <a:solidFill>
                  <a:srgbClr val="002060"/>
                </a:solidFill>
                <a:latin typeface="Times New Roman" pitchFamily="18" charset="0"/>
                <a:cs typeface="Times New Roman" pitchFamily="18" charset="0"/>
              </a:rPr>
              <a:t> </a:t>
            </a:r>
            <a:r>
              <a:rPr lang="ru-RU" sz="8000" b="1" dirty="0" err="1" smtClean="0">
                <a:solidFill>
                  <a:srgbClr val="002060"/>
                </a:solidFill>
                <a:latin typeface="Times New Roman" pitchFamily="18" charset="0"/>
                <a:cs typeface="Times New Roman" pitchFamily="18" charset="0"/>
              </a:rPr>
              <a:t>жатыр</a:t>
            </a:r>
            <a:r>
              <a:rPr lang="ru-RU" sz="8000" b="1" dirty="0" smtClean="0">
                <a:solidFill>
                  <a:srgbClr val="002060"/>
                </a:solidFill>
                <a:latin typeface="Times New Roman" pitchFamily="18" charset="0"/>
                <a:cs typeface="Times New Roman" pitchFamily="18" charset="0"/>
              </a:rPr>
              <a:t>? </a:t>
            </a:r>
            <a:r>
              <a:rPr lang="ru-RU" sz="8000" b="1" dirty="0" smtClean="0">
                <a:solidFill>
                  <a:schemeClr val="accent2">
                    <a:lumMod val="75000"/>
                  </a:schemeClr>
                </a:solidFill>
                <a:latin typeface="Times New Roman" pitchFamily="18" charset="0"/>
                <a:cs typeface="Times New Roman" pitchFamily="18" charset="0"/>
              </a:rPr>
              <a:t>(</a:t>
            </a:r>
            <a:r>
              <a:rPr lang="ru-RU" sz="8000" b="1" dirty="0" err="1" smtClean="0">
                <a:solidFill>
                  <a:schemeClr val="accent2">
                    <a:lumMod val="75000"/>
                  </a:schemeClr>
                </a:solidFill>
                <a:latin typeface="Times New Roman" pitchFamily="18" charset="0"/>
                <a:cs typeface="Times New Roman" pitchFamily="18" charset="0"/>
              </a:rPr>
              <a:t>Айлайды</a:t>
            </a:r>
            <a:r>
              <a:rPr lang="ru-RU" sz="8000" b="1" dirty="0" smtClean="0">
                <a:solidFill>
                  <a:schemeClr val="accent2">
                    <a:lumMod val="75000"/>
                  </a:schemeClr>
                </a:solidFill>
                <a:latin typeface="Times New Roman" pitchFamily="18" charset="0"/>
                <a:cs typeface="Times New Roman" pitchFamily="18" charset="0"/>
              </a:rPr>
              <a:t>, </a:t>
            </a:r>
            <a:r>
              <a:rPr lang="ru-RU" sz="8000" b="1" dirty="0" err="1" smtClean="0">
                <a:solidFill>
                  <a:schemeClr val="accent2">
                    <a:lumMod val="75000"/>
                  </a:schemeClr>
                </a:solidFill>
                <a:latin typeface="Times New Roman" pitchFamily="18" charset="0"/>
                <a:cs typeface="Times New Roman" pitchFamily="18" charset="0"/>
              </a:rPr>
              <a:t>шаңды көтереді, жапырақтарды жұлып алады</a:t>
            </a:r>
            <a:r>
              <a:rPr lang="ru-RU" sz="8000" b="1" dirty="0" smtClean="0">
                <a:solidFill>
                  <a:schemeClr val="accent2">
                    <a:lumMod val="75000"/>
                  </a:schemeClr>
                </a:solidFill>
                <a:latin typeface="Times New Roman" pitchFamily="18" charset="0"/>
                <a:cs typeface="Times New Roman" pitchFamily="18" charset="0"/>
              </a:rPr>
              <a:t>, </a:t>
            </a:r>
            <a:r>
              <a:rPr lang="ru-RU" sz="8000" b="1" dirty="0" err="1" smtClean="0">
                <a:solidFill>
                  <a:schemeClr val="accent2">
                    <a:lumMod val="75000"/>
                  </a:schemeClr>
                </a:solidFill>
                <a:latin typeface="Times New Roman" pitchFamily="18" charset="0"/>
                <a:cs typeface="Times New Roman" pitchFamily="18" charset="0"/>
              </a:rPr>
              <a:t>желкенді</a:t>
            </a:r>
            <a:r>
              <a:rPr lang="ru-RU" sz="8000" b="1" dirty="0" smtClean="0">
                <a:solidFill>
                  <a:schemeClr val="accent2">
                    <a:lumMod val="75000"/>
                  </a:schemeClr>
                </a:solidFill>
                <a:latin typeface="Times New Roman" pitchFamily="18" charset="0"/>
                <a:cs typeface="Times New Roman" pitchFamily="18" charset="0"/>
              </a:rPr>
              <a:t> </a:t>
            </a:r>
            <a:r>
              <a:rPr lang="ru-RU" sz="8000" b="1" dirty="0" err="1" smtClean="0">
                <a:solidFill>
                  <a:schemeClr val="accent2">
                    <a:lumMod val="75000"/>
                  </a:schemeClr>
                </a:solidFill>
                <a:latin typeface="Times New Roman" pitchFamily="18" charset="0"/>
                <a:cs typeface="Times New Roman" pitchFamily="18" charset="0"/>
              </a:rPr>
              <a:t>үрлейді.</a:t>
            </a:r>
            <a:r>
              <a:rPr lang="ru-RU" sz="8000" b="1" dirty="0" smtClean="0">
                <a:solidFill>
                  <a:schemeClr val="accent2">
                    <a:lumMod val="75000"/>
                  </a:schemeClr>
                </a:solidFill>
                <a:latin typeface="Times New Roman" pitchFamily="18" charset="0"/>
                <a:cs typeface="Times New Roman" pitchFamily="18" charset="0"/>
              </a:rPr>
              <a:t>) </a:t>
            </a:r>
            <a:r>
              <a:rPr lang="ru-RU" sz="8000" b="1" dirty="0" err="1" smtClean="0">
                <a:solidFill>
                  <a:schemeClr val="accent2">
                    <a:lumMod val="75000"/>
                  </a:schemeClr>
                </a:solidFill>
                <a:latin typeface="Times New Roman" pitchFamily="18" charset="0"/>
                <a:cs typeface="Times New Roman" pitchFamily="18" charset="0"/>
              </a:rPr>
              <a:t>Әрекет үшін тақырыпты таңдау.</a:t>
            </a:r>
            <a:r>
              <a:rPr lang="ru-RU" sz="8000" b="1" dirty="0" smtClean="0">
                <a:solidFill>
                  <a:schemeClr val="accent2">
                    <a:lumMod val="75000"/>
                  </a:schemeClr>
                </a:solidFill>
                <a:latin typeface="Times New Roman" pitchFamily="18" charset="0"/>
                <a:cs typeface="Times New Roman" pitchFamily="18" charset="0"/>
              </a:rPr>
              <a:t> </a:t>
            </a:r>
            <a:r>
              <a:rPr lang="ru-RU" sz="8000" b="1" dirty="0" err="1" smtClean="0">
                <a:solidFill>
                  <a:schemeClr val="accent2">
                    <a:lumMod val="75000"/>
                  </a:schemeClr>
                </a:solidFill>
                <a:latin typeface="Times New Roman" pitchFamily="18" charset="0"/>
                <a:cs typeface="Times New Roman" pitchFamily="18" charset="0"/>
              </a:rPr>
              <a:t>Аспанда</a:t>
            </a:r>
            <a:r>
              <a:rPr lang="ru-RU" sz="8000" b="1" dirty="0" smtClean="0">
                <a:solidFill>
                  <a:schemeClr val="accent2">
                    <a:lumMod val="75000"/>
                  </a:schemeClr>
                </a:solidFill>
                <a:latin typeface="Times New Roman" pitchFamily="18" charset="0"/>
                <a:cs typeface="Times New Roman" pitchFamily="18" charset="0"/>
              </a:rPr>
              <a:t> </a:t>
            </a:r>
            <a:r>
              <a:rPr lang="ru-RU" sz="8000" b="1" dirty="0" err="1" smtClean="0">
                <a:solidFill>
                  <a:schemeClr val="accent2">
                    <a:lumMod val="75000"/>
                  </a:schemeClr>
                </a:solidFill>
                <a:latin typeface="Times New Roman" pitchFamily="18" charset="0"/>
                <a:cs typeface="Times New Roman" pitchFamily="18" charset="0"/>
              </a:rPr>
              <a:t>жарқырайды, жерді</a:t>
            </a:r>
            <a:r>
              <a:rPr lang="ru-RU" sz="8000" b="1" dirty="0" smtClean="0">
                <a:solidFill>
                  <a:schemeClr val="accent2">
                    <a:lumMod val="75000"/>
                  </a:schemeClr>
                </a:solidFill>
                <a:latin typeface="Times New Roman" pitchFamily="18" charset="0"/>
                <a:cs typeface="Times New Roman" pitchFamily="18" charset="0"/>
              </a:rPr>
              <a:t> </a:t>
            </a:r>
            <a:r>
              <a:rPr lang="ru-RU" sz="8000" b="1" dirty="0" err="1" smtClean="0">
                <a:solidFill>
                  <a:schemeClr val="accent2">
                    <a:lumMod val="75000"/>
                  </a:schemeClr>
                </a:solidFill>
                <a:latin typeface="Times New Roman" pitchFamily="18" charset="0"/>
                <a:cs typeface="Times New Roman" pitchFamily="18" charset="0"/>
              </a:rPr>
              <a:t>жылытады</a:t>
            </a:r>
            <a:r>
              <a:rPr lang="ru-RU" sz="8000" b="1" dirty="0" smtClean="0">
                <a:solidFill>
                  <a:schemeClr val="accent2">
                    <a:lumMod val="75000"/>
                  </a:schemeClr>
                </a:solidFill>
                <a:latin typeface="Times New Roman" pitchFamily="18" charset="0"/>
                <a:cs typeface="Times New Roman" pitchFamily="18" charset="0"/>
              </a:rPr>
              <a:t>, </a:t>
            </a:r>
            <a:r>
              <a:rPr lang="ru-RU" sz="8000" b="1" dirty="0" err="1" smtClean="0">
                <a:solidFill>
                  <a:schemeClr val="accent2">
                    <a:lumMod val="75000"/>
                  </a:schemeClr>
                </a:solidFill>
                <a:latin typeface="Times New Roman" pitchFamily="18" charset="0"/>
                <a:cs typeface="Times New Roman" pitchFamily="18" charset="0"/>
              </a:rPr>
              <a:t>қараңғылықты таратады</a:t>
            </a:r>
            <a:r>
              <a:rPr lang="ru-RU" sz="8000" b="1" dirty="0" smtClean="0">
                <a:solidFill>
                  <a:schemeClr val="accent2">
                    <a:lumMod val="75000"/>
                  </a:schemeClr>
                </a:solidFill>
                <a:latin typeface="Times New Roman" pitchFamily="18" charset="0"/>
                <a:cs typeface="Times New Roman" pitchFamily="18" charset="0"/>
              </a:rPr>
              <a:t> - </a:t>
            </a:r>
            <a:r>
              <a:rPr lang="ru-RU" sz="8000" b="1" dirty="0" err="1" smtClean="0">
                <a:solidFill>
                  <a:schemeClr val="accent2">
                    <a:lumMod val="75000"/>
                  </a:schemeClr>
                </a:solidFill>
                <a:latin typeface="Times New Roman" pitchFamily="18" charset="0"/>
                <a:cs typeface="Times New Roman" pitchFamily="18" charset="0"/>
              </a:rPr>
              <a:t>бұл </a:t>
            </a:r>
            <a:r>
              <a:rPr lang="ru-RU" sz="8000" b="1" dirty="0" smtClean="0">
                <a:solidFill>
                  <a:schemeClr val="accent2">
                    <a:lumMod val="75000"/>
                  </a:schemeClr>
                </a:solidFill>
                <a:latin typeface="Times New Roman" pitchFamily="18" charset="0"/>
                <a:cs typeface="Times New Roman" pitchFamily="18" charset="0"/>
              </a:rPr>
              <a:t>не? </a:t>
            </a:r>
            <a:r>
              <a:rPr lang="ru-RU" sz="8000" b="1" dirty="0" err="1" smtClean="0">
                <a:solidFill>
                  <a:schemeClr val="accent2">
                    <a:lumMod val="75000"/>
                  </a:schemeClr>
                </a:solidFill>
                <a:latin typeface="Times New Roman" pitchFamily="18" charset="0"/>
                <a:cs typeface="Times New Roman" pitchFamily="18" charset="0"/>
              </a:rPr>
              <a:t>(Күн.</a:t>
            </a:r>
            <a:r>
              <a:rPr lang="ru-RU" sz="8000" b="1" dirty="0" smtClean="0">
                <a:solidFill>
                  <a:schemeClr val="accent2">
                    <a:lumMod val="75000"/>
                  </a:schemeClr>
                </a:solidFill>
                <a:latin typeface="Times New Roman" pitchFamily="18" charset="0"/>
                <a:cs typeface="Times New Roman" pitchFamily="18" charset="0"/>
              </a:rPr>
              <a:t>) </a:t>
            </a:r>
            <a:r>
              <a:rPr lang="ru-RU" sz="8000" b="1" dirty="0" err="1" smtClean="0">
                <a:solidFill>
                  <a:schemeClr val="accent2">
                    <a:lumMod val="75000"/>
                  </a:schemeClr>
                </a:solidFill>
                <a:latin typeface="Times New Roman" pitchFamily="18" charset="0"/>
                <a:cs typeface="Times New Roman" pitchFamily="18" charset="0"/>
              </a:rPr>
              <a:t>Іс-әрекет үшін объектілерді</a:t>
            </a:r>
            <a:r>
              <a:rPr lang="ru-RU" sz="8000" b="1" dirty="0" smtClean="0">
                <a:solidFill>
                  <a:schemeClr val="accent2">
                    <a:lumMod val="75000"/>
                  </a:schemeClr>
                </a:solidFill>
                <a:latin typeface="Times New Roman" pitchFamily="18" charset="0"/>
                <a:cs typeface="Times New Roman" pitchFamily="18" charset="0"/>
              </a:rPr>
              <a:t> </a:t>
            </a:r>
            <a:r>
              <a:rPr lang="ru-RU" sz="8000" b="1" dirty="0" err="1" smtClean="0">
                <a:solidFill>
                  <a:schemeClr val="accent2">
                    <a:lumMod val="75000"/>
                  </a:schemeClr>
                </a:solidFill>
                <a:latin typeface="Times New Roman" pitchFamily="18" charset="0"/>
                <a:cs typeface="Times New Roman" pitchFamily="18" charset="0"/>
              </a:rPr>
              <a:t>таңдау.</a:t>
            </a:r>
            <a:r>
              <a:rPr lang="ru-RU" sz="8000" b="1" dirty="0" smtClean="0">
                <a:solidFill>
                  <a:schemeClr val="accent2">
                    <a:lumMod val="75000"/>
                  </a:schemeClr>
                </a:solidFill>
                <a:latin typeface="Times New Roman" pitchFamily="18" charset="0"/>
                <a:cs typeface="Times New Roman" pitchFamily="18" charset="0"/>
              </a:rPr>
              <a:t> </a:t>
            </a:r>
            <a:r>
              <a:rPr lang="ru-RU" sz="8000" b="1" dirty="0" err="1" smtClean="0">
                <a:solidFill>
                  <a:schemeClr val="accent2">
                    <a:lumMod val="75000"/>
                  </a:schemeClr>
                </a:solidFill>
                <a:latin typeface="Times New Roman" pitchFamily="18" charset="0"/>
                <a:cs typeface="Times New Roman" pitchFamily="18" charset="0"/>
              </a:rPr>
              <a:t>Кім</a:t>
            </a:r>
            <a:r>
              <a:rPr lang="ru-RU" sz="8000" b="1" dirty="0" smtClean="0">
                <a:solidFill>
                  <a:schemeClr val="accent2">
                    <a:lumMod val="75000"/>
                  </a:schemeClr>
                </a:solidFill>
                <a:latin typeface="Times New Roman" pitchFamily="18" charset="0"/>
                <a:cs typeface="Times New Roman" pitchFamily="18" charset="0"/>
              </a:rPr>
              <a:t> </a:t>
            </a:r>
            <a:r>
              <a:rPr lang="ru-RU" sz="8000" b="1" dirty="0" err="1" smtClean="0">
                <a:solidFill>
                  <a:schemeClr val="accent2">
                    <a:lumMod val="75000"/>
                  </a:schemeClr>
                </a:solidFill>
                <a:latin typeface="Times New Roman" pitchFamily="18" charset="0"/>
                <a:cs typeface="Times New Roman" pitchFamily="18" charset="0"/>
              </a:rPr>
              <a:t>және </a:t>
            </a:r>
            <a:r>
              <a:rPr lang="ru-RU" sz="8000" b="1" dirty="0" smtClean="0">
                <a:solidFill>
                  <a:schemeClr val="accent2">
                    <a:lumMod val="75000"/>
                  </a:schemeClr>
                </a:solidFill>
                <a:latin typeface="Times New Roman" pitchFamily="18" charset="0"/>
                <a:cs typeface="Times New Roman" pitchFamily="18" charset="0"/>
              </a:rPr>
              <a:t>не </a:t>
            </a:r>
            <a:r>
              <a:rPr lang="ru-RU" sz="8000" b="1" dirty="0" err="1" smtClean="0">
                <a:solidFill>
                  <a:schemeClr val="accent2">
                    <a:lumMod val="75000"/>
                  </a:schemeClr>
                </a:solidFill>
                <a:latin typeface="Times New Roman" pitchFamily="18" charset="0"/>
                <a:cs typeface="Times New Roman" pitchFamily="18" charset="0"/>
              </a:rPr>
              <a:t>жүзеді</a:t>
            </a:r>
            <a:r>
              <a:rPr lang="ru-RU" sz="8000" b="1" dirty="0" smtClean="0">
                <a:solidFill>
                  <a:schemeClr val="accent2">
                    <a:lumMod val="75000"/>
                  </a:schemeClr>
                </a:solidFill>
                <a:latin typeface="Times New Roman" pitchFamily="18" charset="0"/>
                <a:cs typeface="Times New Roman" pitchFamily="18" charset="0"/>
              </a:rPr>
              <a:t>? </a:t>
            </a:r>
            <a:r>
              <a:rPr lang="ru-RU" sz="8000" b="1" dirty="0" err="1" smtClean="0">
                <a:solidFill>
                  <a:schemeClr val="accent2">
                    <a:lumMod val="75000"/>
                  </a:schemeClr>
                </a:solidFill>
                <a:latin typeface="Times New Roman" pitchFamily="18" charset="0"/>
                <a:cs typeface="Times New Roman" pitchFamily="18" charset="0"/>
              </a:rPr>
              <a:t>Ол</a:t>
            </a:r>
            <a:r>
              <a:rPr lang="ru-RU" sz="8000" b="1" dirty="0" smtClean="0">
                <a:solidFill>
                  <a:schemeClr val="accent2">
                    <a:lumMod val="75000"/>
                  </a:schemeClr>
                </a:solidFill>
                <a:latin typeface="Times New Roman" pitchFamily="18" charset="0"/>
                <a:cs typeface="Times New Roman" pitchFamily="18" charset="0"/>
              </a:rPr>
              <a:t> </a:t>
            </a:r>
            <a:r>
              <a:rPr lang="ru-RU" sz="8000" b="1" dirty="0" err="1" smtClean="0">
                <a:solidFill>
                  <a:schemeClr val="accent2">
                    <a:lumMod val="75000"/>
                  </a:schemeClr>
                </a:solidFill>
                <a:latin typeface="Times New Roman" pitchFamily="18" charset="0"/>
                <a:cs typeface="Times New Roman" pitchFamily="18" charset="0"/>
              </a:rPr>
              <a:t>ұшады ма</a:t>
            </a:r>
            <a:r>
              <a:rPr lang="ru-RU" sz="8000" b="1" dirty="0" smtClean="0">
                <a:solidFill>
                  <a:schemeClr val="accent2">
                    <a:lumMod val="75000"/>
                  </a:schemeClr>
                </a:solidFill>
                <a:latin typeface="Times New Roman" pitchFamily="18" charset="0"/>
                <a:cs typeface="Times New Roman" pitchFamily="18" charset="0"/>
              </a:rPr>
              <a:t>? </a:t>
            </a:r>
            <a:r>
              <a:rPr lang="ru-RU" sz="8000" b="1" dirty="0" err="1" smtClean="0">
                <a:solidFill>
                  <a:schemeClr val="accent2">
                    <a:lumMod val="75000"/>
                  </a:schemeClr>
                </a:solidFill>
                <a:latin typeface="Times New Roman" pitchFamily="18" charset="0"/>
                <a:cs typeface="Times New Roman" pitchFamily="18" charset="0"/>
              </a:rPr>
              <a:t>(балық, ұшақ, көбелек, жапырақтар.</a:t>
            </a:r>
            <a:r>
              <a:rPr lang="ru-RU" sz="8000" b="1" dirty="0" smtClean="0">
                <a:solidFill>
                  <a:schemeClr val="accent2">
                    <a:lumMod val="75000"/>
                  </a:schemeClr>
                </a:solidFill>
                <a:latin typeface="Times New Roman" pitchFamily="18" charset="0"/>
                <a:cs typeface="Times New Roman" pitchFamily="18" charset="0"/>
              </a:rPr>
              <a:t>)</a:t>
            </a:r>
          </a:p>
          <a:p>
            <a:r>
              <a:rPr lang="ru-RU" sz="8000" b="1" dirty="0" smtClean="0">
                <a:solidFill>
                  <a:srgbClr val="002060"/>
                </a:solidFill>
                <a:latin typeface="Times New Roman" pitchFamily="18" charset="0"/>
                <a:cs typeface="Times New Roman" pitchFamily="18" charset="0"/>
              </a:rPr>
              <a:t>3</a:t>
            </a:r>
            <a:r>
              <a:rPr lang="ru-RU" sz="8000" b="1" dirty="0">
                <a:solidFill>
                  <a:srgbClr val="002060"/>
                </a:solidFill>
                <a:latin typeface="Times New Roman" pitchFamily="18" charset="0"/>
                <a:cs typeface="Times New Roman" pitchFamily="18" charset="0"/>
              </a:rPr>
              <a:t>. </a:t>
            </a:r>
            <a:r>
              <a:rPr lang="ru-RU" sz="8000" b="1" dirty="0" err="1" smtClean="0">
                <a:solidFill>
                  <a:srgbClr val="002060"/>
                </a:solidFill>
                <a:latin typeface="Times New Roman" pitchFamily="18" charset="0"/>
                <a:cs typeface="Times New Roman" pitchFamily="18" charset="0"/>
              </a:rPr>
              <a:t>Жағдайларды таңдау.</a:t>
            </a:r>
            <a:r>
              <a:rPr lang="ru-RU" sz="8000" b="1" dirty="0" smtClean="0">
                <a:solidFill>
                  <a:srgbClr val="002060"/>
                </a:solidFill>
                <a:latin typeface="Times New Roman" pitchFamily="18" charset="0"/>
                <a:cs typeface="Times New Roman" pitchFamily="18" charset="0"/>
              </a:rPr>
              <a:t> </a:t>
            </a:r>
            <a:r>
              <a:rPr lang="ru-RU" sz="8000" b="1" dirty="0" err="1" smtClean="0">
                <a:solidFill>
                  <a:srgbClr val="002060"/>
                </a:solidFill>
                <a:latin typeface="Times New Roman" pitchFamily="18" charset="0"/>
                <a:cs typeface="Times New Roman" pitchFamily="18" charset="0"/>
              </a:rPr>
              <a:t>Қалай оқуға болады</a:t>
            </a:r>
            <a:r>
              <a:rPr lang="ru-RU" sz="8000" b="1" dirty="0" smtClean="0">
                <a:solidFill>
                  <a:srgbClr val="002060"/>
                </a:solidFill>
                <a:latin typeface="Times New Roman" pitchFamily="18" charset="0"/>
                <a:cs typeface="Times New Roman" pitchFamily="18" charset="0"/>
              </a:rPr>
              <a:t>? </a:t>
            </a:r>
            <a:r>
              <a:rPr lang="ru-RU" sz="8000" b="1" dirty="0" smtClean="0">
                <a:solidFill>
                  <a:schemeClr val="accent2">
                    <a:lumMod val="75000"/>
                  </a:schemeClr>
                </a:solidFill>
                <a:latin typeface="Times New Roman" pitchFamily="18" charset="0"/>
                <a:cs typeface="Times New Roman" pitchFamily="18" charset="0"/>
              </a:rPr>
              <a:t>(</a:t>
            </a:r>
            <a:r>
              <a:rPr lang="ru-RU" sz="8000" b="1" dirty="0" err="1" smtClean="0">
                <a:solidFill>
                  <a:schemeClr val="accent2">
                    <a:lumMod val="75000"/>
                  </a:schemeClr>
                </a:solidFill>
                <a:latin typeface="Times New Roman" pitchFamily="18" charset="0"/>
                <a:cs typeface="Times New Roman" pitchFamily="18" charset="0"/>
              </a:rPr>
              <a:t>Жарайды</a:t>
            </a:r>
            <a:r>
              <a:rPr lang="ru-RU" sz="8000" b="1" dirty="0" smtClean="0">
                <a:solidFill>
                  <a:schemeClr val="accent2">
                    <a:lumMod val="75000"/>
                  </a:schemeClr>
                </a:solidFill>
                <a:latin typeface="Times New Roman" pitchFamily="18" charset="0"/>
                <a:cs typeface="Times New Roman" pitchFamily="18" charset="0"/>
              </a:rPr>
              <a:t>, </a:t>
            </a:r>
            <a:r>
              <a:rPr lang="ru-RU" sz="8000" b="1" dirty="0" err="1" smtClean="0">
                <a:solidFill>
                  <a:schemeClr val="accent2">
                    <a:lumMod val="75000"/>
                  </a:schemeClr>
                </a:solidFill>
                <a:latin typeface="Times New Roman" pitchFamily="18" charset="0"/>
                <a:cs typeface="Times New Roman" pitchFamily="18" charset="0"/>
              </a:rPr>
              <a:t>жалқау, еңбекқор.</a:t>
            </a:r>
            <a:r>
              <a:rPr lang="ru-RU" sz="8000" b="1" dirty="0" smtClean="0">
                <a:solidFill>
                  <a:schemeClr val="accent2">
                    <a:lumMod val="75000"/>
                  </a:schemeClr>
                </a:solidFill>
                <a:latin typeface="Times New Roman" pitchFamily="18" charset="0"/>
                <a:cs typeface="Times New Roman" pitchFamily="18" charset="0"/>
              </a:rPr>
              <a:t>)</a:t>
            </a:r>
            <a:endParaRPr lang="ru-RU" sz="8000" dirty="0">
              <a:solidFill>
                <a:schemeClr val="accent2">
                  <a:lumMod val="75000"/>
                </a:schemeClr>
              </a:solidFill>
              <a:latin typeface="Times New Roman" pitchFamily="18" charset="0"/>
              <a:cs typeface="Times New Roman" pitchFamily="18" charset="0"/>
            </a:endParaRPr>
          </a:p>
          <a:p>
            <a:r>
              <a:rPr lang="ru-RU" sz="8000" b="1" dirty="0">
                <a:solidFill>
                  <a:srgbClr val="002060"/>
                </a:solidFill>
                <a:latin typeface="Times New Roman" pitchFamily="18" charset="0"/>
                <a:cs typeface="Times New Roman" pitchFamily="18" charset="0"/>
              </a:rPr>
              <a:t>4. </a:t>
            </a:r>
            <a:r>
              <a:rPr lang="ru-RU" sz="8000" b="1" dirty="0" err="1" smtClean="0">
                <a:solidFill>
                  <a:srgbClr val="002060"/>
                </a:solidFill>
                <a:latin typeface="Times New Roman" pitchFamily="18" charset="0"/>
                <a:cs typeface="Times New Roman" pitchFamily="18" charset="0"/>
              </a:rPr>
              <a:t>Синонимдер</a:t>
            </a:r>
            <a:r>
              <a:rPr lang="ru-RU" sz="8000" b="1" dirty="0" smtClean="0">
                <a:solidFill>
                  <a:srgbClr val="002060"/>
                </a:solidFill>
                <a:latin typeface="Times New Roman" pitchFamily="18" charset="0"/>
                <a:cs typeface="Times New Roman" pitchFamily="18" charset="0"/>
              </a:rPr>
              <a:t> мен </a:t>
            </a:r>
            <a:r>
              <a:rPr lang="ru-RU" sz="8000" b="1" dirty="0" err="1" smtClean="0">
                <a:solidFill>
                  <a:srgbClr val="002060"/>
                </a:solidFill>
                <a:latin typeface="Times New Roman" pitchFamily="18" charset="0"/>
                <a:cs typeface="Times New Roman" pitchFamily="18" charset="0"/>
              </a:rPr>
              <a:t>антонимдерді</a:t>
            </a:r>
            <a:r>
              <a:rPr lang="ru-RU" sz="8000" b="1" dirty="0" smtClean="0">
                <a:solidFill>
                  <a:srgbClr val="002060"/>
                </a:solidFill>
                <a:latin typeface="Times New Roman" pitchFamily="18" charset="0"/>
                <a:cs typeface="Times New Roman" pitchFamily="18" charset="0"/>
              </a:rPr>
              <a:t> </a:t>
            </a:r>
            <a:r>
              <a:rPr lang="ru-RU" sz="8000" b="1" dirty="0" err="1" smtClean="0">
                <a:solidFill>
                  <a:srgbClr val="002060"/>
                </a:solidFill>
                <a:latin typeface="Times New Roman" pitchFamily="18" charset="0"/>
                <a:cs typeface="Times New Roman" pitchFamily="18" charset="0"/>
              </a:rPr>
              <a:t>таңдау</a:t>
            </a:r>
            <a:r>
              <a:rPr lang="ru-RU" sz="8000" b="1" dirty="0" smtClean="0">
                <a:solidFill>
                  <a:srgbClr val="002060"/>
                </a:solidFill>
                <a:latin typeface="Times New Roman" pitchFamily="18" charset="0"/>
                <a:cs typeface="Times New Roman" pitchFamily="18" charset="0"/>
              </a:rPr>
              <a:t>.</a:t>
            </a:r>
            <a:endParaRPr lang="ru-RU" sz="8000" b="1" dirty="0">
              <a:solidFill>
                <a:srgbClr val="002060"/>
              </a:solidFill>
              <a:latin typeface="Times New Roman" pitchFamily="18" charset="0"/>
              <a:cs typeface="Times New Roman" pitchFamily="18" charset="0"/>
            </a:endParaRPr>
          </a:p>
          <a:p>
            <a:r>
              <a:rPr lang="ru-RU" sz="8000" b="1" dirty="0">
                <a:solidFill>
                  <a:srgbClr val="002060"/>
                </a:solidFill>
                <a:latin typeface="Times New Roman" pitchFamily="18" charset="0"/>
                <a:cs typeface="Times New Roman" pitchFamily="18" charset="0"/>
              </a:rPr>
              <a:t>5. </a:t>
            </a:r>
            <a:r>
              <a:rPr lang="ru-RU" sz="8000" b="1" dirty="0" err="1" smtClean="0">
                <a:solidFill>
                  <a:srgbClr val="002060"/>
                </a:solidFill>
                <a:latin typeface="Times New Roman" pitchFamily="18" charset="0"/>
                <a:cs typeface="Times New Roman" pitchFamily="18" charset="0"/>
              </a:rPr>
              <a:t>Дидактикалық ойындар</a:t>
            </a:r>
            <a:r>
              <a:rPr lang="ru-RU" sz="8000" b="1" dirty="0" smtClean="0">
                <a:solidFill>
                  <a:srgbClr val="002060"/>
                </a:solidFill>
                <a:latin typeface="Times New Roman" pitchFamily="18" charset="0"/>
                <a:cs typeface="Times New Roman" pitchFamily="18" charset="0"/>
              </a:rPr>
              <a:t>.</a:t>
            </a:r>
            <a:endParaRPr lang="ru-RU" sz="8000" b="1" dirty="0">
              <a:solidFill>
                <a:srgbClr val="002060"/>
              </a:solidFill>
              <a:latin typeface="Times New Roman" pitchFamily="18" charset="0"/>
              <a:cs typeface="Times New Roman" pitchFamily="18" charset="0"/>
            </a:endParaRPr>
          </a:p>
          <a:p>
            <a:r>
              <a:rPr lang="ru-RU" sz="8000" b="1" dirty="0">
                <a:solidFill>
                  <a:srgbClr val="002060"/>
                </a:solidFill>
                <a:latin typeface="Times New Roman" pitchFamily="18" charset="0"/>
                <a:cs typeface="Times New Roman" pitchFamily="18" charset="0"/>
              </a:rPr>
              <a:t>6. </a:t>
            </a:r>
            <a:r>
              <a:rPr lang="en-US" sz="8000" b="1" dirty="0" smtClean="0">
                <a:solidFill>
                  <a:srgbClr val="002060"/>
                </a:solidFill>
                <a:latin typeface="Times New Roman" pitchFamily="18" charset="0"/>
                <a:cs typeface="Times New Roman" pitchFamily="18" charset="0"/>
              </a:rPr>
              <a:t>T</a:t>
            </a:r>
            <a:r>
              <a:rPr lang="kk-KZ" sz="8000" b="1" dirty="0" smtClean="0">
                <a:solidFill>
                  <a:srgbClr val="002060"/>
                </a:solidFill>
                <a:latin typeface="Times New Roman" pitchFamily="18" charset="0"/>
                <a:cs typeface="Times New Roman" pitchFamily="18" charset="0"/>
              </a:rPr>
              <a:t>РИЗ</a:t>
            </a:r>
            <a:r>
              <a:rPr lang="en-US" sz="8000" b="1" dirty="0" smtClean="0">
                <a:solidFill>
                  <a:srgbClr val="002060"/>
                </a:solidFill>
                <a:latin typeface="Times New Roman" pitchFamily="18" charset="0"/>
                <a:cs typeface="Times New Roman" pitchFamily="18" charset="0"/>
              </a:rPr>
              <a:t> </a:t>
            </a:r>
            <a:r>
              <a:rPr lang="ru-RU" sz="8000" b="1" dirty="0" err="1" smtClean="0">
                <a:solidFill>
                  <a:srgbClr val="002060"/>
                </a:solidFill>
                <a:latin typeface="Times New Roman" pitchFamily="18" charset="0"/>
                <a:cs typeface="Times New Roman" pitchFamily="18" charset="0"/>
              </a:rPr>
              <a:t>технологиясын</a:t>
            </a:r>
            <a:r>
              <a:rPr lang="ru-RU" sz="8000" b="1" dirty="0" smtClean="0">
                <a:solidFill>
                  <a:srgbClr val="002060"/>
                </a:solidFill>
                <a:latin typeface="Times New Roman" pitchFamily="18" charset="0"/>
                <a:cs typeface="Times New Roman" pitchFamily="18" charset="0"/>
              </a:rPr>
              <a:t> </a:t>
            </a:r>
            <a:r>
              <a:rPr lang="ru-RU" sz="8000" b="1" dirty="0" err="1" smtClean="0">
                <a:solidFill>
                  <a:srgbClr val="002060"/>
                </a:solidFill>
                <a:latin typeface="Times New Roman" pitchFamily="18" charset="0"/>
                <a:cs typeface="Times New Roman" pitchFamily="18" charset="0"/>
              </a:rPr>
              <a:t>қолдану.</a:t>
            </a:r>
            <a:endParaRPr lang="ru-RU" sz="8000" b="1" dirty="0">
              <a:solidFill>
                <a:srgbClr val="002060"/>
              </a:solidFill>
              <a:latin typeface="Times New Roman" pitchFamily="18" charset="0"/>
              <a:cs typeface="Times New Roman" pitchFamily="18" charset="0"/>
            </a:endParaRPr>
          </a:p>
          <a:p>
            <a:endParaRPr lang="ru-RU" dirty="0"/>
          </a:p>
        </p:txBody>
      </p:sp>
    </p:spTree>
    <p:extLst>
      <p:ext uri="{BB962C8B-B14F-4D97-AF65-F5344CB8AC3E}">
        <p14:creationId xmlns="" xmlns:p14="http://schemas.microsoft.com/office/powerpoint/2010/main" val="2473922401"/>
      </p:ext>
    </p:extLst>
  </p:cSld>
  <p:clrMapOvr>
    <a:masterClrMapping/>
  </p:clrMapOvr>
  <mc:AlternateContent xmlns:mc="http://schemas.openxmlformats.org/markup-compatibility/2006">
    <mc:Choice xmlns=""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2286000" y="188640"/>
            <a:ext cx="6462464" cy="3672408"/>
          </a:xfrm>
        </p:spPr>
        <p:txBody>
          <a:bodyPr>
            <a:normAutofit/>
          </a:bodyPr>
          <a:lstStyle/>
          <a:p>
            <a:pPr algn="ctr"/>
            <a:r>
              <a:rPr lang="kk-KZ" sz="3200" b="1" dirty="0" smtClean="0">
                <a:solidFill>
                  <a:schemeClr val="accent2">
                    <a:lumMod val="75000"/>
                  </a:schemeClr>
                </a:solidFill>
              </a:rPr>
              <a:t>Балалардың сөздік қорын молайтуда көркем әдебиеттің ықпалы зор. Дегенмен, баланың ертегіде, өлеңде естіген сөздері басқа сөздермен сан алуан тіркестермен қайталануы керек, сонда ғана балалар өздерінің сөздік қорын байытып, ана тілінің құрылымын игеріп, еркін сөйлей бастайды. осы сөздерді өз сөйлеуінде қолданыңыз.</a:t>
            </a:r>
            <a:endParaRPr lang="ru-RU" sz="3200" b="1" dirty="0">
              <a:solidFill>
                <a:schemeClr val="accent2">
                  <a:lumMod val="75000"/>
                </a:schemeClr>
              </a:solidFill>
            </a:endParaRPr>
          </a:p>
        </p:txBody>
      </p:sp>
      <p:pic>
        <p:nvPicPr>
          <p:cNvPr id="4" name="Рисунок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339752" y="4149080"/>
            <a:ext cx="1656184" cy="2228320"/>
          </a:xfrm>
          <a:prstGeom prst="rect">
            <a:avLst/>
          </a:prstGeom>
        </p:spPr>
      </p:pic>
      <p:pic>
        <p:nvPicPr>
          <p:cNvPr id="5" name="Рисунок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572000" y="4149080"/>
            <a:ext cx="1809750" cy="2314575"/>
          </a:xfrm>
          <a:prstGeom prst="rect">
            <a:avLst/>
          </a:prstGeom>
        </p:spPr>
      </p:pic>
      <p:pic>
        <p:nvPicPr>
          <p:cNvPr id="7" name="Рисунок 6"/>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6948264" y="4221088"/>
            <a:ext cx="1491658" cy="2305290"/>
          </a:xfrm>
          <a:prstGeom prst="rect">
            <a:avLst/>
          </a:prstGeom>
        </p:spPr>
      </p:pic>
    </p:spTree>
    <p:extLst>
      <p:ext uri="{BB962C8B-B14F-4D97-AF65-F5344CB8AC3E}">
        <p14:creationId xmlns="" xmlns:p14="http://schemas.microsoft.com/office/powerpoint/2010/main" val="4198954236"/>
      </p:ext>
    </p:extLst>
  </p:cSld>
  <p:clrMapOvr>
    <a:masterClrMapping/>
  </p:clrMapOvr>
  <mc:AlternateContent xmlns:mc="http://schemas.openxmlformats.org/markup-compatibility/2006">
    <mc:Choice xmlns=""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http://im0-tub-ru.yandex.net/i?id=55b5728d71d04eef53a531dca78ca16b-85-144&amp;n=21"/>
          <p:cNvPicPr>
            <a:picLocks noChangeAspect="1" noChangeArrowheads="1"/>
          </p:cNvPicPr>
          <p:nvPr/>
        </p:nvPicPr>
        <p:blipFill>
          <a:blip r:embed="rId2" cstate="print"/>
          <a:srcRect/>
          <a:stretch>
            <a:fillRect/>
          </a:stretch>
        </p:blipFill>
        <p:spPr bwMode="auto">
          <a:xfrm>
            <a:off x="179512" y="0"/>
            <a:ext cx="2736304" cy="2094110"/>
          </a:xfrm>
          <a:prstGeom prst="rect">
            <a:avLst/>
          </a:prstGeom>
          <a:noFill/>
        </p:spPr>
      </p:pic>
      <p:sp>
        <p:nvSpPr>
          <p:cNvPr id="2" name="Заголовок 1"/>
          <p:cNvSpPr>
            <a:spLocks noGrp="1"/>
          </p:cNvSpPr>
          <p:nvPr>
            <p:ph type="title"/>
          </p:nvPr>
        </p:nvSpPr>
        <p:spPr>
          <a:xfrm>
            <a:off x="2500298" y="1844824"/>
            <a:ext cx="6643702" cy="5013176"/>
          </a:xfrm>
        </p:spPr>
        <p:txBody>
          <a:bodyPr>
            <a:normAutofit/>
          </a:bodyPr>
          <a:lstStyle/>
          <a:p>
            <a:pPr>
              <a:lnSpc>
                <a:spcPct val="100000"/>
              </a:lnSpc>
            </a:pPr>
            <a:r>
              <a:rPr lang="ru-RU" sz="1800" dirty="0"/>
              <a:t> </a:t>
            </a:r>
            <a:r>
              <a:rPr lang="kk-KZ" sz="1600" dirty="0" smtClean="0"/>
              <a:t>а) балабақшадағы сөздік жұмысы сөйлеудің лексикалық негізін жасауға бағытталған және балалардың сөйлеуін дамыту жұмысының жалпы жүйесінде маңызды орын алады; </a:t>
            </a:r>
            <a:r>
              <a:rPr lang="ru-RU" sz="1800" dirty="0" smtClean="0"/>
              <a:t/>
            </a:r>
            <a:br>
              <a:rPr lang="ru-RU" sz="1800" dirty="0" smtClean="0"/>
            </a:br>
            <a:r>
              <a:rPr lang="kk-KZ" sz="1600" dirty="0" smtClean="0"/>
              <a:t> </a:t>
            </a:r>
            <a:br>
              <a:rPr lang="kk-KZ" sz="1600" dirty="0" smtClean="0"/>
            </a:br>
            <a:r>
              <a:rPr lang="kk-KZ" sz="1600" dirty="0" smtClean="0"/>
              <a:t>ә) сөздікті меңгеру – сөйлеудің жақсы дамығанының белгісі және баланың психикалық дамуының жоғары деңгейінің көрсеткіші; </a:t>
            </a:r>
            <a:r>
              <a:rPr lang="ru-RU" sz="1800" dirty="0"/>
              <a:t/>
            </a:r>
            <a:br>
              <a:rPr lang="ru-RU" sz="1800" dirty="0"/>
            </a:br>
            <a:r>
              <a:rPr lang="kk-KZ" sz="1800" dirty="0" smtClean="0"/>
              <a:t> </a:t>
            </a:r>
            <a:br>
              <a:rPr lang="kk-KZ" sz="1800" dirty="0" smtClean="0"/>
            </a:br>
            <a:r>
              <a:rPr lang="kk-KZ" sz="1800" dirty="0" smtClean="0"/>
              <a:t>в) сөздікті меңгеру ойды жинақтау және нақтылау, ұғымдарды қалыптастыру, ойлаудың мазмұндық жағын дамыту мәселелерін шешеді. </a:t>
            </a:r>
            <a:r>
              <a:rPr lang="ru-RU" sz="1800" dirty="0"/>
              <a:t/>
            </a:r>
            <a:br>
              <a:rPr lang="ru-RU" sz="1800" dirty="0"/>
            </a:br>
            <a:r>
              <a:rPr lang="ru-RU" sz="1800" dirty="0"/>
              <a:t/>
            </a:r>
            <a:br>
              <a:rPr lang="ru-RU" sz="1800" dirty="0"/>
            </a:br>
            <a:r>
              <a:rPr lang="kk-KZ" sz="1800" dirty="0" smtClean="0"/>
              <a:t> D) сөздік қорын дер кезінде дамыту – мектепке дайындықтың маңызды факторларының бірі. </a:t>
            </a:r>
            <a:r>
              <a:rPr lang="ru-RU" sz="1800" dirty="0"/>
              <a:t/>
            </a:r>
            <a:br>
              <a:rPr lang="ru-RU" sz="1800" dirty="0"/>
            </a:br>
            <a:endParaRPr lang="ru-RU" sz="1800" dirty="0">
              <a:latin typeface="Times New Roman" pitchFamily="18" charset="0"/>
              <a:cs typeface="Times New Roman" pitchFamily="18" charset="0"/>
            </a:endParaRPr>
          </a:p>
        </p:txBody>
      </p:sp>
      <p:sp>
        <p:nvSpPr>
          <p:cNvPr id="3" name="Текст 2"/>
          <p:cNvSpPr>
            <a:spLocks noGrp="1"/>
          </p:cNvSpPr>
          <p:nvPr>
            <p:ph type="body" idx="1"/>
          </p:nvPr>
        </p:nvSpPr>
        <p:spPr>
          <a:xfrm>
            <a:off x="2857488" y="692696"/>
            <a:ext cx="6034992" cy="906264"/>
          </a:xfrm>
        </p:spPr>
        <p:txBody>
          <a:bodyPr>
            <a:noAutofit/>
          </a:bodyPr>
          <a:lstStyle/>
          <a:p>
            <a:r>
              <a:rPr lang="ru-RU" sz="2400" b="1" dirty="0">
                <a:latin typeface="Times New Roman" pitchFamily="18" charset="0"/>
                <a:cs typeface="Times New Roman" pitchFamily="18" charset="0"/>
              </a:rPr>
              <a:t>	</a:t>
            </a:r>
            <a:r>
              <a:rPr lang="kk-KZ" sz="3200" b="1" dirty="0" smtClean="0"/>
              <a:t>Сөздік жұмысының мектепке дейінгі тәрбие процесі үшін маңызы зор, өйткені:</a:t>
            </a:r>
            <a:endParaRPr lang="ru-RU" sz="32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лнцестояние">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450</TotalTime>
  <Words>546</Words>
  <Application>Microsoft Office PowerPoint</Application>
  <PresentationFormat>Экран (4:3)</PresentationFormat>
  <Paragraphs>71</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Солнцестояние</vt:lpstr>
      <vt:lpstr> Балалардың сөздік қорын қалай жақсартуға болады?    «Обогащение                                                          словарного запаса детей дошкольного возраста»</vt:lpstr>
      <vt:lpstr>Слайд 2</vt:lpstr>
      <vt:lpstr>Баланың сөздік қорындағы сандық өзгерістер:</vt:lpstr>
      <vt:lpstr>Сөздіктің сапалық сипаттамасы:</vt:lpstr>
      <vt:lpstr>Балалардың сөздік қорын дамытуға арналған балабақша тапсырмалары</vt:lpstr>
      <vt:lpstr>Слайд 6</vt:lpstr>
      <vt:lpstr>баланың сөздік қорын молайтуға арналған жаттығулар жүйесі.</vt:lpstr>
      <vt:lpstr>Слайд 8</vt:lpstr>
      <vt:lpstr> а) балабақшадағы сөздік жұмысы сөйлеудің лексикалық негізін жасауға бағытталған және балалардың сөйлеуін дамыту жұмысының жалпы жүйесінде маңызды орын алады;    ә) сөздікті меңгеру – сөйлеудің жақсы дамығанының белгісі және баланың психикалық дамуының жоғары деңгейінің көрсеткіші;    в) сөздікті меңгеру ойды жинақтау және нақтылау, ұғымдарды қалыптастыру, ойлаудың мазмұндық жағын дамыту мәселелерін шешеді.    D) сөздік қорын дер кезінде дамыту – мектепке дайындықтың маңызды факторларының бірі.  </vt:lpstr>
      <vt:lpstr>Слайд 10</vt:lpstr>
      <vt:lpstr>Слайд 11</vt:lpstr>
      <vt:lpstr>Слайд 12</vt:lpstr>
      <vt:lpstr>Слайд 13</vt:lpstr>
      <vt:lpstr>Слайд 14</vt:lpstr>
      <vt:lpstr>Назар аударғаныңызға рақмет!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Приёмы обогащения словарного запаса детей</dc:title>
  <dc:creator>Admin</dc:creator>
  <cp:lastModifiedBy>атбасар</cp:lastModifiedBy>
  <cp:revision>30</cp:revision>
  <dcterms:modified xsi:type="dcterms:W3CDTF">2025-01-26T13:21:00Z</dcterms:modified>
</cp:coreProperties>
</file>